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79" r:id="rId2"/>
    <p:sldId id="281" r:id="rId3"/>
    <p:sldId id="280" r:id="rId4"/>
    <p:sldId id="282" r:id="rId5"/>
    <p:sldId id="283" r:id="rId6"/>
    <p:sldId id="285" r:id="rId7"/>
    <p:sldId id="28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008000"/>
    <a:srgbClr val="FFCC00"/>
    <a:srgbClr val="FF6600"/>
    <a:srgbClr val="FF9933"/>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32" autoAdjust="0"/>
  </p:normalViewPr>
  <p:slideViewPr>
    <p:cSldViewPr>
      <p:cViewPr>
        <p:scale>
          <a:sx n="70" d="100"/>
          <a:sy n="70" d="100"/>
        </p:scale>
        <p:origin x="-1386"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CDC63F-3CAE-49D4-B355-61E1D86D1BC7}" type="datetimeFigureOut">
              <a:rPr lang="en-US" smtClean="0"/>
              <a:pPr/>
              <a:t>3/26/2020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B9AC65-AEF5-43B5-B1EA-6BE4A00222A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BCDF3C-9855-49DE-A358-5092E0371BF4}" type="datetime1">
              <a:rPr lang="en-US" smtClean="0"/>
              <a:t>3/26/2020</a:t>
            </a:fld>
            <a:endParaRPr lang="en-US"/>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E8164C-D5E4-48DE-8596-14A0BF78C1B6}" type="datetime1">
              <a:rPr lang="en-US" smtClean="0"/>
              <a:t>3/26/2020</a:t>
            </a:fld>
            <a:endParaRPr lang="en-US"/>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420CFE-5AA3-4B66-8979-45CA8877DB30}" type="datetime1">
              <a:rPr lang="en-US" smtClean="0"/>
              <a:t>3/26/2020</a:t>
            </a:fld>
            <a:endParaRPr lang="en-US"/>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9239B3-2130-4D52-8367-E662773AB552}" type="datetime1">
              <a:rPr lang="en-US" smtClean="0"/>
              <a:t>3/26/2020</a:t>
            </a:fld>
            <a:endParaRPr lang="en-US"/>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69191-5F15-4F90-AD72-7E72FF0AE384}" type="datetime1">
              <a:rPr lang="en-US" smtClean="0"/>
              <a:t>3/26/2020</a:t>
            </a:fld>
            <a:endParaRPr lang="en-US"/>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166EFC-48A3-4775-BD06-FE73F8A7FD7F}" type="datetime1">
              <a:rPr lang="en-US" smtClean="0"/>
              <a:t>3/26/2020</a:t>
            </a:fld>
            <a:endParaRPr lang="en-US"/>
          </a:p>
        </p:txBody>
      </p:sp>
      <p:sp>
        <p:nvSpPr>
          <p:cNvPr id="6" name="Footer Placeholder 5"/>
          <p:cNvSpPr>
            <a:spLocks noGrp="1"/>
          </p:cNvSpPr>
          <p:nvPr>
            <p:ph type="ftr" sz="quarter" idx="11"/>
          </p:nvPr>
        </p:nvSpPr>
        <p:spPr/>
        <p:txBody>
          <a:bodyPr/>
          <a:lstStyle/>
          <a:p>
            <a:r>
              <a:rPr lang="el-GR" smtClean="0"/>
              <a:t>Eκπαιδευτικό Υλικό ΔΕ, YΠΠΑΝ Κύπρου</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30C57D-C05C-4AEB-973D-699A578E66A9}" type="datetime1">
              <a:rPr lang="en-US" smtClean="0"/>
              <a:t>3/26/2020</a:t>
            </a:fld>
            <a:endParaRPr lang="en-US"/>
          </a:p>
        </p:txBody>
      </p:sp>
      <p:sp>
        <p:nvSpPr>
          <p:cNvPr id="8" name="Footer Placeholder 7"/>
          <p:cNvSpPr>
            <a:spLocks noGrp="1"/>
          </p:cNvSpPr>
          <p:nvPr>
            <p:ph type="ftr" sz="quarter" idx="11"/>
          </p:nvPr>
        </p:nvSpPr>
        <p:spPr/>
        <p:txBody>
          <a:bodyPr/>
          <a:lstStyle/>
          <a:p>
            <a:r>
              <a:rPr lang="el-GR" smtClean="0"/>
              <a:t>Eκπαιδευτικό Υλικό ΔΕ, YΠΠΑΝ Κύπρου</a:t>
            </a:r>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1C89C9-B6FD-4950-9D1F-760A68BD5613}" type="datetime1">
              <a:rPr lang="en-US" smtClean="0"/>
              <a:t>3/26/2020</a:t>
            </a:fld>
            <a:endParaRPr lang="en-US"/>
          </a:p>
        </p:txBody>
      </p:sp>
      <p:sp>
        <p:nvSpPr>
          <p:cNvPr id="4" name="Footer Placeholder 3"/>
          <p:cNvSpPr>
            <a:spLocks noGrp="1"/>
          </p:cNvSpPr>
          <p:nvPr>
            <p:ph type="ftr" sz="quarter" idx="11"/>
          </p:nvPr>
        </p:nvSpPr>
        <p:spPr/>
        <p:txBody>
          <a:bodyPr/>
          <a:lstStyle/>
          <a:p>
            <a:r>
              <a:rPr lang="el-GR" smtClean="0"/>
              <a:t>Eκπαιδευτικό Υλικό ΔΕ, YΠΠΑΝ Κύπρου</a:t>
            </a:r>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B0C43-2513-444F-8EA4-22C94AE44E14}" type="datetime1">
              <a:rPr lang="en-US" smtClean="0"/>
              <a:t>3/26/2020</a:t>
            </a:fld>
            <a:endParaRPr lang="en-US"/>
          </a:p>
        </p:txBody>
      </p:sp>
      <p:sp>
        <p:nvSpPr>
          <p:cNvPr id="3" name="Footer Placeholder 2"/>
          <p:cNvSpPr>
            <a:spLocks noGrp="1"/>
          </p:cNvSpPr>
          <p:nvPr>
            <p:ph type="ftr" sz="quarter" idx="11"/>
          </p:nvPr>
        </p:nvSpPr>
        <p:spPr/>
        <p:txBody>
          <a:bodyPr/>
          <a:lstStyle/>
          <a:p>
            <a:r>
              <a:rPr lang="el-GR" smtClean="0"/>
              <a:t>Eκπαιδευτικό Υλικό ΔΕ, YΠΠΑΝ Κύπρου</a:t>
            </a:r>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2B182D0-ABAC-4F9B-BF03-B8DC45F73265}" type="datetime1">
              <a:rPr lang="en-US" smtClean="0"/>
              <a:t>3/26/2020</a:t>
            </a:fld>
            <a:endParaRPr lang="en-US"/>
          </a:p>
        </p:txBody>
      </p:sp>
      <p:sp>
        <p:nvSpPr>
          <p:cNvPr id="6" name="Footer Placeholder 5"/>
          <p:cNvSpPr>
            <a:spLocks noGrp="1"/>
          </p:cNvSpPr>
          <p:nvPr>
            <p:ph type="ftr" sz="quarter" idx="11"/>
          </p:nvPr>
        </p:nvSpPr>
        <p:spPr/>
        <p:txBody>
          <a:bodyPr/>
          <a:lstStyle/>
          <a:p>
            <a:r>
              <a:rPr lang="el-GR" smtClean="0"/>
              <a:t>Eκπαιδευτικό Υλικό ΔΕ, YΠΠΑΝ Κύπρου</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1C0E85-9997-4777-A02D-E87E0105CFA5}" type="datetime1">
              <a:rPr lang="en-US" smtClean="0"/>
              <a:t>3/26/2020</a:t>
            </a:fld>
            <a:endParaRPr lang="en-US"/>
          </a:p>
        </p:txBody>
      </p:sp>
      <p:sp>
        <p:nvSpPr>
          <p:cNvPr id="6" name="Footer Placeholder 5"/>
          <p:cNvSpPr>
            <a:spLocks noGrp="1"/>
          </p:cNvSpPr>
          <p:nvPr>
            <p:ph type="ftr" sz="quarter" idx="11"/>
          </p:nvPr>
        </p:nvSpPr>
        <p:spPr/>
        <p:txBody>
          <a:bodyPr/>
          <a:lstStyle/>
          <a:p>
            <a:r>
              <a:rPr lang="el-GR" smtClean="0"/>
              <a:t>Eκπαιδευτικό Υλικό ΔΕ, YΠΠΑΝ Κύπρου</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44F95-DB88-4921-96D0-C2A0C80E002C}" type="datetime1">
              <a:rPr lang="en-US" smtClean="0"/>
              <a:t>3/26/2020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smtClean="0"/>
              <a:t>Eκπαιδευτικό Υλικό ΔΕ, YΠΠΑΝ Κύπρου</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hyperlink" Target="https://www.youtube.com/watch?v=EX-z-kjrcmM"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incredibox.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72" name="Picture 8" descr="Αποτέλεσμα εικόνας για free music page border"/>
          <p:cNvPicPr>
            <a:picLocks noChangeAspect="1" noChangeArrowheads="1"/>
          </p:cNvPicPr>
          <p:nvPr/>
        </p:nvPicPr>
        <p:blipFill>
          <a:blip r:embed="rId2" cstate="print"/>
          <a:srcRect/>
          <a:stretch>
            <a:fillRect/>
          </a:stretch>
        </p:blipFill>
        <p:spPr bwMode="auto">
          <a:xfrm rot="5400000">
            <a:off x="1143000" y="-1142999"/>
            <a:ext cx="6857999" cy="9144003"/>
          </a:xfrm>
          <a:prstGeom prst="rect">
            <a:avLst/>
          </a:prstGeom>
          <a:noFill/>
        </p:spPr>
      </p:pic>
      <p:sp>
        <p:nvSpPr>
          <p:cNvPr id="2" name="Title 1"/>
          <p:cNvSpPr>
            <a:spLocks noGrp="1"/>
          </p:cNvSpPr>
          <p:nvPr>
            <p:ph type="title"/>
          </p:nvPr>
        </p:nvSpPr>
        <p:spPr>
          <a:xfrm>
            <a:off x="990600" y="2438400"/>
            <a:ext cx="7239000" cy="2667000"/>
          </a:xfrm>
        </p:spPr>
        <p:txBody>
          <a:bodyPr>
            <a:noAutofit/>
          </a:bodyPr>
          <a:lstStyle/>
          <a:p>
            <a:pPr algn="l"/>
            <a:r>
              <a:rPr lang="el-GR" sz="2800" dirty="0" smtClean="0"/>
              <a:t/>
            </a:r>
            <a:br>
              <a:rPr lang="el-GR" sz="2800" dirty="0" smtClean="0"/>
            </a:br>
            <a:endParaRPr lang="en-US" sz="2800" dirty="0"/>
          </a:p>
        </p:txBody>
      </p:sp>
      <p:sp>
        <p:nvSpPr>
          <p:cNvPr id="4" name="Rectangle 3"/>
          <p:cNvSpPr/>
          <p:nvPr/>
        </p:nvSpPr>
        <p:spPr>
          <a:xfrm>
            <a:off x="1066800" y="1652349"/>
            <a:ext cx="7162800" cy="4062651"/>
          </a:xfrm>
          <a:prstGeom prst="rect">
            <a:avLst/>
          </a:prstGeom>
        </p:spPr>
        <p:txBody>
          <a:bodyPr wrap="square">
            <a:spAutoFit/>
          </a:bodyPr>
          <a:lstStyle/>
          <a:p>
            <a:r>
              <a:rPr lang="el-GR" sz="2400" dirty="0" smtClean="0"/>
              <a:t>Αγαπητά μου παιδιά σας χαιρετώ! Δυστυχώς προς το παρόν δεν μπορούμε να παίζουμε μουσική όλοι μαζί. Μπορεί όμως το καθένα από εσάς να ασχοληθεί με τη μουσική στο σπίτι του! Παρακάτω θα βρείτε κάποιες οδηγίες τις οποίες θα πρέπει να ακολουθήσετε για να θυμηθείτε πράγματα που μάθαμε, να μάθετε κάποια καινούρια πράγματα και φυσικά να διασκεδάσετε μουσικά! </a:t>
            </a:r>
            <a:br>
              <a:rPr lang="el-GR" sz="2400" dirty="0" smtClean="0"/>
            </a:br>
            <a:r>
              <a:rPr lang="el-GR" sz="2400" dirty="0" smtClean="0"/>
              <a:t/>
            </a:r>
            <a:br>
              <a:rPr lang="el-GR" sz="2400" dirty="0" smtClean="0"/>
            </a:br>
            <a:r>
              <a:rPr lang="el-GR" sz="2400" dirty="0" smtClean="0"/>
              <a:t>Η δασκάλα Μουσικής</a:t>
            </a:r>
            <a:r>
              <a:rPr lang="el-GR" sz="2000" dirty="0" smtClean="0"/>
              <a:t/>
            </a:r>
            <a:br>
              <a:rPr lang="el-GR" sz="2000" dirty="0" smtClean="0"/>
            </a:br>
            <a:endParaRPr lang="en-US" dirty="0"/>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 descr="Αποτέλεσμα εικόνας για free music page border"/>
          <p:cNvPicPr>
            <a:picLocks noChangeAspect="1" noChangeArrowheads="1"/>
          </p:cNvPicPr>
          <p:nvPr/>
        </p:nvPicPr>
        <p:blipFill>
          <a:blip r:embed="rId2" cstate="print"/>
          <a:srcRect/>
          <a:stretch>
            <a:fillRect/>
          </a:stretch>
        </p:blipFill>
        <p:spPr bwMode="auto">
          <a:xfrm rot="5400000">
            <a:off x="1143000" y="-1143002"/>
            <a:ext cx="6858000" cy="9144003"/>
          </a:xfrm>
          <a:prstGeom prst="rect">
            <a:avLst/>
          </a:prstGeom>
          <a:noFill/>
        </p:spPr>
      </p:pic>
      <p:sp>
        <p:nvSpPr>
          <p:cNvPr id="2" name="Title 1"/>
          <p:cNvSpPr>
            <a:spLocks noGrp="1"/>
          </p:cNvSpPr>
          <p:nvPr>
            <p:ph type="title"/>
          </p:nvPr>
        </p:nvSpPr>
        <p:spPr>
          <a:xfrm>
            <a:off x="990600" y="1828800"/>
            <a:ext cx="7239000" cy="2667000"/>
          </a:xfrm>
        </p:spPr>
        <p:txBody>
          <a:bodyPr>
            <a:normAutofit fontScale="90000"/>
          </a:bodyPr>
          <a:lstStyle/>
          <a:p>
            <a:pPr algn="l"/>
            <a:r>
              <a:rPr lang="el-GR" sz="2700" b="1" dirty="0" smtClean="0"/>
              <a:t/>
            </a:r>
            <a:br>
              <a:rPr lang="el-GR" sz="2700" b="1" dirty="0" smtClean="0"/>
            </a:br>
            <a:r>
              <a:rPr lang="el-GR" sz="2700" b="1" dirty="0" smtClean="0"/>
              <a:t>Οδηγία </a:t>
            </a:r>
            <a:r>
              <a:rPr lang="en-US" sz="2700" b="1" dirty="0" smtClean="0"/>
              <a:t>1</a:t>
            </a:r>
            <a:r>
              <a:rPr lang="el-GR" sz="2700" b="1" dirty="0" smtClean="0"/>
              <a:t>: </a:t>
            </a:r>
            <a:r>
              <a:rPr lang="el-GR" sz="2700" dirty="0" smtClean="0"/>
              <a:t/>
            </a:r>
            <a:br>
              <a:rPr lang="el-GR" sz="2700" dirty="0" smtClean="0"/>
            </a:br>
            <a:r>
              <a:rPr lang="el-GR" sz="2700" dirty="0" smtClean="0"/>
              <a:t>*Παρακολούθησε το βίντεο που ακολουθεί ακολουθώντας τον σύνδεσμο του </a:t>
            </a:r>
            <a:r>
              <a:rPr lang="en-US" sz="2700" i="1" dirty="0" smtClean="0"/>
              <a:t>YouTube</a:t>
            </a:r>
            <a:r>
              <a:rPr lang="en-US" sz="2700" dirty="0" smtClean="0"/>
              <a:t>.</a:t>
            </a:r>
            <a:r>
              <a:rPr lang="el-GR" sz="2700" dirty="0" smtClean="0"/>
              <a:t> Ζήτησε βοήθεια από κάποιον ενήλικα. </a:t>
            </a:r>
            <a:br>
              <a:rPr lang="el-GR" sz="2700" dirty="0" smtClean="0"/>
            </a:br>
            <a:r>
              <a:rPr lang="el-GR" sz="2700" i="1" dirty="0" smtClean="0"/>
              <a:t>Ο μουσικός στο βίντεο ονομάζεται </a:t>
            </a:r>
            <a:r>
              <a:rPr lang="en-US" sz="2700" i="1" dirty="0" smtClean="0"/>
              <a:t>Z</a:t>
            </a:r>
            <a:r>
              <a:rPr lang="el-GR" sz="2700" i="1" dirty="0" smtClean="0"/>
              <a:t>οζέφ (</a:t>
            </a:r>
            <a:r>
              <a:rPr lang="en-US" sz="2700" i="1" dirty="0" smtClean="0"/>
              <a:t>Joseph), </a:t>
            </a:r>
            <a:r>
              <a:rPr lang="el-GR" sz="2700" i="1" dirty="0" smtClean="0"/>
              <a:t>είναι Γάλλος και έχει ταλέντο στο «</a:t>
            </a:r>
            <a:r>
              <a:rPr lang="en-US" sz="2700" i="1" dirty="0" smtClean="0"/>
              <a:t>beat boxing</a:t>
            </a:r>
            <a:r>
              <a:rPr lang="el-GR" sz="2700" i="1" dirty="0" smtClean="0"/>
              <a:t>»</a:t>
            </a:r>
            <a:r>
              <a:rPr lang="en-US" sz="2700" i="1" dirty="0" smtClean="0"/>
              <a:t>. </a:t>
            </a:r>
            <a:r>
              <a:rPr lang="el-GR" sz="2700" i="1" dirty="0" smtClean="0"/>
              <a:t>Δημιουργεί δηλαδή καταπληκτικούς ήχους με το στόμα και τη φωνή του σαν να είναι μια ολόκληρη ορχήστρα!</a:t>
            </a:r>
            <a:r>
              <a:rPr lang="el-GR" sz="3600" i="1" dirty="0" smtClean="0"/>
              <a:t/>
            </a:r>
            <a:br>
              <a:rPr lang="el-GR" sz="3600" i="1" dirty="0" smtClean="0"/>
            </a:br>
            <a:r>
              <a:rPr lang="en-US" sz="3600" dirty="0" smtClean="0"/>
              <a:t/>
            </a:r>
            <a:br>
              <a:rPr lang="en-US" sz="3600" dirty="0" smtClean="0"/>
            </a:br>
            <a:r>
              <a:rPr lang="el-GR" sz="2700" dirty="0" smtClean="0"/>
              <a:t>*Προσπάθησε να μιμηθείς κάποιους από τους ήχους του Ζοζέφ και να φτιάξεις δικούς σου ήχους με το στόμα και τη φωνή σου!</a:t>
            </a:r>
            <a:endParaRPr lang="en-US" sz="2700" i="1" dirty="0"/>
          </a:p>
        </p:txBody>
      </p:sp>
      <p:sp>
        <p:nvSpPr>
          <p:cNvPr id="4" name="Footer Placeholder 3"/>
          <p:cNvSpPr>
            <a:spLocks noGrp="1"/>
          </p:cNvSpPr>
          <p:nvPr>
            <p:ph type="ftr" sz="quarter" idx="11"/>
          </p:nvPr>
        </p:nvSpPr>
        <p:spPr/>
        <p:txBody>
          <a:bodyPr/>
          <a:lstStyle/>
          <a:p>
            <a:r>
              <a:rPr lang="el-GR" smtClean="0"/>
              <a:t>Eκπαιδευτικό Υλικό ΔΕ, YΠΠΑΝ Κύπρου</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2" cstate="email">
            <a:extLst>
              <a:ext uri="{28A0092B-C50C-407E-A947-70E740481C1C}">
                <a14:useLocalDpi xmlns:a14="http://schemas.microsoft.com/office/drawing/2010/main" xmlns="" val="0"/>
              </a:ext>
            </a:extLst>
          </a:blip>
          <a:srcRect/>
          <a:stretch>
            <a:fillRect/>
          </a:stretch>
        </p:blipFill>
        <p:spPr bwMode="auto">
          <a:xfrm>
            <a:off x="3059832" y="1721417"/>
            <a:ext cx="3973533" cy="3642405"/>
          </a:xfrm>
          <a:prstGeom prst="rect">
            <a:avLst/>
          </a:prstGeom>
          <a:ln>
            <a:noFill/>
          </a:ln>
          <a:effectLst>
            <a:outerShdw blurRad="292100" dist="139700" dir="2700000" algn="tl" rotWithShape="0">
              <a:srgbClr val="333333">
                <a:alpha val="65000"/>
              </a:srgbClr>
            </a:outerShdw>
          </a:effectLst>
        </p:spPr>
      </p:pic>
      <p:sp>
        <p:nvSpPr>
          <p:cNvPr id="19460" name="AutoShape 4" descr="Image result for choir honda"/>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9462" name="Picture 6"/>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6516216" y="427379"/>
            <a:ext cx="1921539" cy="1276222"/>
          </a:xfrm>
          <a:prstGeom prst="rect">
            <a:avLst/>
          </a:prstGeom>
          <a:noFill/>
          <a:ln w="9525">
            <a:noFill/>
            <a:miter lim="800000"/>
            <a:headEnd/>
            <a:tailEnd/>
          </a:ln>
        </p:spPr>
      </p:pic>
      <p:sp>
        <p:nvSpPr>
          <p:cNvPr id="6" name="Oval Callout 5"/>
          <p:cNvSpPr/>
          <p:nvPr/>
        </p:nvSpPr>
        <p:spPr>
          <a:xfrm>
            <a:off x="570183" y="597438"/>
            <a:ext cx="3888432" cy="936104"/>
          </a:xfrm>
          <a:prstGeom prst="wedgeEllipseCallout">
            <a:avLst>
              <a:gd name="adj1" fmla="val 123886"/>
              <a:gd name="adj2" fmla="val 6393"/>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2400" dirty="0" smtClean="0">
                <a:solidFill>
                  <a:schemeClr val="tx1"/>
                </a:solidFill>
              </a:rPr>
              <a:t>#</a:t>
            </a:r>
            <a:r>
              <a:rPr lang="en-GB" sz="2400" dirty="0" err="1" smtClean="0">
                <a:solidFill>
                  <a:schemeClr val="tx1"/>
                </a:solidFill>
              </a:rPr>
              <a:t>lll</a:t>
            </a:r>
            <a:r>
              <a:rPr lang="en-GB" sz="2400" dirty="0" smtClean="0">
                <a:solidFill>
                  <a:schemeClr val="tx1"/>
                </a:solidFill>
              </a:rPr>
              <a:t>%!!!</a:t>
            </a:r>
            <a:r>
              <a:rPr lang="el-GR" sz="2400" dirty="0" smtClean="0">
                <a:solidFill>
                  <a:schemeClr val="tx1"/>
                </a:solidFill>
              </a:rPr>
              <a:t> %*</a:t>
            </a:r>
            <a:r>
              <a:rPr lang="en-US" sz="2400" dirty="0" smtClean="0">
                <a:solidFill>
                  <a:schemeClr val="tx1"/>
                </a:solidFill>
              </a:rPr>
              <a:t>@&amp;###+**&amp;**</a:t>
            </a:r>
            <a:endParaRPr lang="el-GR" sz="2400" dirty="0">
              <a:solidFill>
                <a:schemeClr val="tx1"/>
              </a:solidFill>
            </a:endParaRPr>
          </a:p>
        </p:txBody>
      </p:sp>
      <p:sp>
        <p:nvSpPr>
          <p:cNvPr id="7" name="TextBox 6"/>
          <p:cNvSpPr txBox="1"/>
          <p:nvPr/>
        </p:nvSpPr>
        <p:spPr>
          <a:xfrm>
            <a:off x="1371600" y="5597604"/>
            <a:ext cx="6629400" cy="1107996"/>
          </a:xfrm>
          <a:prstGeom prst="rect">
            <a:avLst/>
          </a:prstGeom>
          <a:noFill/>
        </p:spPr>
        <p:txBody>
          <a:bodyPr wrap="square" rtlCol="0">
            <a:spAutoFit/>
          </a:bodyPr>
          <a:lstStyle/>
          <a:p>
            <a:r>
              <a:rPr lang="en-US" sz="2400" u="sng" dirty="0" smtClean="0">
                <a:hlinkClick r:id="rId4"/>
              </a:rPr>
              <a:t>https://www.youtube.com/watch?v=EX-z-kjrcmM</a:t>
            </a:r>
            <a:endParaRPr lang="el-GR" sz="2400" u="sng" dirty="0" smtClean="0"/>
          </a:p>
          <a:p>
            <a:r>
              <a:rPr lang="el-GR" sz="2400" dirty="0" smtClean="0"/>
              <a:t>(</a:t>
            </a:r>
            <a:r>
              <a:rPr lang="en-US" sz="2400" dirty="0" smtClean="0"/>
              <a:t>amazing beat box man</a:t>
            </a:r>
            <a:r>
              <a:rPr lang="el-GR" sz="2400" dirty="0" smtClean="0"/>
              <a:t>)</a:t>
            </a:r>
            <a:endParaRPr lang="en-US" sz="2400" dirty="0" smtClean="0"/>
          </a:p>
          <a:p>
            <a:endParaRPr lang="el-GR" dirty="0" smtClean="0"/>
          </a:p>
        </p:txBody>
      </p:sp>
      <p:sp>
        <p:nvSpPr>
          <p:cNvPr id="8" name="Footer Placeholder 7"/>
          <p:cNvSpPr>
            <a:spLocks noGrp="1"/>
          </p:cNvSpPr>
          <p:nvPr>
            <p:ph type="ftr" sz="quarter" idx="11"/>
          </p:nvPr>
        </p:nvSpPr>
        <p:spPr>
          <a:xfrm>
            <a:off x="2667000" y="6492875"/>
            <a:ext cx="3657600" cy="365125"/>
          </a:xfrm>
        </p:spPr>
        <p:txBody>
          <a:bodyPr/>
          <a:lstStyle/>
          <a:p>
            <a:r>
              <a:rPr lang="en-US" dirty="0" smtClean="0"/>
              <a:t>E</a:t>
            </a:r>
            <a:r>
              <a:rPr lang="el-GR" dirty="0" smtClean="0"/>
              <a:t>κπαιδευτικό Υλικό ΔΕ, </a:t>
            </a:r>
            <a:r>
              <a:rPr lang="el-GR" dirty="0" smtClean="0"/>
              <a:t>YΠΠΑΝ Κύπρου</a:t>
            </a:r>
            <a:endParaRPr lang="en-US" dirty="0"/>
          </a:p>
        </p:txBody>
      </p:sp>
    </p:spTree>
    <p:extLst>
      <p:ext uri="{BB962C8B-B14F-4D97-AF65-F5344CB8AC3E}">
        <p14:creationId xmlns:p14="http://schemas.microsoft.com/office/powerpoint/2010/main" xmlns="" val="8731305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8" descr="Αποτέλεσμα εικόνας για free music page border"/>
          <p:cNvPicPr>
            <a:picLocks noChangeAspect="1" noChangeArrowheads="1"/>
          </p:cNvPicPr>
          <p:nvPr/>
        </p:nvPicPr>
        <p:blipFill>
          <a:blip r:embed="rId2" cstate="print"/>
          <a:srcRect/>
          <a:stretch>
            <a:fillRect/>
          </a:stretch>
        </p:blipFill>
        <p:spPr bwMode="auto">
          <a:xfrm rot="5400000">
            <a:off x="1143000" y="-1143002"/>
            <a:ext cx="6858000" cy="9144003"/>
          </a:xfrm>
          <a:prstGeom prst="rect">
            <a:avLst/>
          </a:prstGeom>
          <a:noFill/>
        </p:spPr>
      </p:pic>
      <p:sp>
        <p:nvSpPr>
          <p:cNvPr id="2" name="Title 1"/>
          <p:cNvSpPr>
            <a:spLocks noGrp="1"/>
          </p:cNvSpPr>
          <p:nvPr>
            <p:ph type="title"/>
          </p:nvPr>
        </p:nvSpPr>
        <p:spPr>
          <a:xfrm>
            <a:off x="990600" y="2286000"/>
            <a:ext cx="7239000" cy="2667000"/>
          </a:xfrm>
        </p:spPr>
        <p:txBody>
          <a:bodyPr>
            <a:normAutofit fontScale="90000"/>
          </a:bodyPr>
          <a:lstStyle/>
          <a:p>
            <a:pPr algn="l"/>
            <a:r>
              <a:rPr lang="el-GR" sz="3600" b="1" dirty="0" smtClean="0"/>
              <a:t>Οδηγία </a:t>
            </a:r>
            <a:r>
              <a:rPr lang="en-US" sz="3600" b="1" dirty="0" smtClean="0"/>
              <a:t>2</a:t>
            </a:r>
            <a:r>
              <a:rPr lang="el-GR" sz="3600" b="1" dirty="0" smtClean="0"/>
              <a:t>: </a:t>
            </a:r>
            <a:r>
              <a:rPr lang="el-GR" sz="3600" dirty="0" smtClean="0"/>
              <a:t/>
            </a:r>
            <a:br>
              <a:rPr lang="el-GR" sz="3600" dirty="0" smtClean="0"/>
            </a:br>
            <a:r>
              <a:rPr lang="el-GR" sz="3600" dirty="0" smtClean="0"/>
              <a:t>*Ακολούθησε τα παρακάτω βήματα για να παίξεις ένα μουσικό παιχνίδι στο διαδίκτυο με </a:t>
            </a:r>
            <a:r>
              <a:rPr lang="en-US" sz="3600" dirty="0" smtClean="0"/>
              <a:t>Beat boxing. O</a:t>
            </a:r>
            <a:r>
              <a:rPr lang="el-GR" sz="3600" dirty="0" smtClean="0"/>
              <a:t>νομάζεται </a:t>
            </a:r>
            <a:r>
              <a:rPr lang="en-US" sz="3600" i="1" dirty="0" smtClean="0"/>
              <a:t>INCREDIBOX</a:t>
            </a:r>
            <a:r>
              <a:rPr lang="en-US" sz="3600" dirty="0" smtClean="0"/>
              <a:t> </a:t>
            </a:r>
            <a:r>
              <a:rPr lang="el-GR" sz="3600" dirty="0" smtClean="0"/>
              <a:t>και είναι δωρεάν!</a:t>
            </a:r>
            <a:br>
              <a:rPr lang="el-GR" sz="3600" dirty="0" smtClean="0"/>
            </a:br>
            <a:r>
              <a:rPr lang="en-US" sz="3600" dirty="0" smtClean="0"/>
              <a:t/>
            </a:r>
            <a:br>
              <a:rPr lang="en-US" sz="3600" dirty="0" smtClean="0"/>
            </a:br>
            <a:endParaRPr lang="en-US" sz="3400" i="1" dirty="0"/>
          </a:p>
        </p:txBody>
      </p:sp>
      <p:sp>
        <p:nvSpPr>
          <p:cNvPr id="4" name="Footer Placeholder 3"/>
          <p:cNvSpPr>
            <a:spLocks noGrp="1"/>
          </p:cNvSpPr>
          <p:nvPr>
            <p:ph type="ftr" sz="quarter" idx="11"/>
          </p:nvPr>
        </p:nvSpPr>
        <p:spPr/>
        <p:txBody>
          <a:bodyPr/>
          <a:lstStyle/>
          <a:p>
            <a:r>
              <a:rPr lang="el-GR" smtClean="0"/>
              <a:t>Eκπαιδευτικό Υλικό ΔΕ, YΠΠΑΝ Κύπρου</a:t>
            </a:r>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685800" y="937736"/>
            <a:ext cx="7696200" cy="738664"/>
          </a:xfrm>
          <a:prstGeom prst="rect">
            <a:avLst/>
          </a:prstGeom>
          <a:noFill/>
        </p:spPr>
        <p:txBody>
          <a:bodyPr wrap="square" rtlCol="0">
            <a:spAutoFit/>
          </a:bodyPr>
          <a:lstStyle/>
          <a:p>
            <a:pPr lvl="0"/>
            <a:r>
              <a:rPr lang="el-GR" sz="2400" dirty="0" smtClean="0"/>
              <a:t>1. Ακολούθησε τον σύνδεσμο: </a:t>
            </a:r>
            <a:r>
              <a:rPr lang="en-US" sz="2400" dirty="0" smtClean="0">
                <a:latin typeface="Calibri" pitchFamily="34" charset="0"/>
                <a:ea typeface="Calibri" pitchFamily="34" charset="0"/>
                <a:cs typeface="Times New Roman" pitchFamily="18" charset="0"/>
                <a:hlinkClick r:id="rId2"/>
              </a:rPr>
              <a:t>https</a:t>
            </a:r>
            <a:r>
              <a:rPr lang="el-GR" sz="2400" dirty="0" smtClean="0">
                <a:latin typeface="Calibri" pitchFamily="34" charset="0"/>
                <a:ea typeface="Calibri" pitchFamily="34" charset="0"/>
                <a:cs typeface="Times New Roman" pitchFamily="18" charset="0"/>
                <a:hlinkClick r:id="rId2"/>
              </a:rPr>
              <a:t>://</a:t>
            </a:r>
            <a:r>
              <a:rPr lang="en-US" sz="2400" dirty="0" smtClean="0">
                <a:latin typeface="Calibri" pitchFamily="34" charset="0"/>
                <a:ea typeface="Calibri" pitchFamily="34" charset="0"/>
                <a:cs typeface="Times New Roman" pitchFamily="18" charset="0"/>
                <a:hlinkClick r:id="rId2"/>
              </a:rPr>
              <a:t>www</a:t>
            </a:r>
            <a:r>
              <a:rPr lang="el-GR" sz="2400" dirty="0" smtClean="0">
                <a:latin typeface="Calibri" pitchFamily="34" charset="0"/>
                <a:ea typeface="Calibri" pitchFamily="34" charset="0"/>
                <a:cs typeface="Times New Roman" pitchFamily="18" charset="0"/>
                <a:hlinkClick r:id="rId2"/>
              </a:rPr>
              <a:t>.</a:t>
            </a:r>
            <a:r>
              <a:rPr lang="en-US" sz="2400" dirty="0" err="1" smtClean="0">
                <a:latin typeface="Calibri" pitchFamily="34" charset="0"/>
                <a:ea typeface="Calibri" pitchFamily="34" charset="0"/>
                <a:cs typeface="Times New Roman" pitchFamily="18" charset="0"/>
                <a:hlinkClick r:id="rId2"/>
              </a:rPr>
              <a:t>incredibox</a:t>
            </a:r>
            <a:r>
              <a:rPr lang="el-GR" sz="2400" dirty="0" smtClean="0">
                <a:latin typeface="Calibri" pitchFamily="34" charset="0"/>
                <a:ea typeface="Calibri" pitchFamily="34" charset="0"/>
                <a:cs typeface="Times New Roman" pitchFamily="18" charset="0"/>
                <a:hlinkClick r:id="rId2"/>
              </a:rPr>
              <a:t>.</a:t>
            </a:r>
            <a:r>
              <a:rPr lang="en-US" sz="2400" dirty="0" smtClean="0">
                <a:latin typeface="Calibri" pitchFamily="34" charset="0"/>
                <a:ea typeface="Calibri" pitchFamily="34" charset="0"/>
                <a:cs typeface="Times New Roman" pitchFamily="18" charset="0"/>
                <a:hlinkClick r:id="rId2"/>
              </a:rPr>
              <a:t>com</a:t>
            </a:r>
            <a:r>
              <a:rPr lang="el-GR" sz="2400" dirty="0" smtClean="0">
                <a:latin typeface="Calibri" pitchFamily="34" charset="0"/>
                <a:ea typeface="Calibri" pitchFamily="34" charset="0"/>
                <a:cs typeface="Times New Roman" pitchFamily="18" charset="0"/>
                <a:hlinkClick r:id="rId2"/>
              </a:rPr>
              <a:t>/</a:t>
            </a:r>
            <a:endParaRPr lang="el-GR" sz="2400" dirty="0" smtClean="0">
              <a:latin typeface="Arial" pitchFamily="34" charset="0"/>
              <a:cs typeface="Arial" pitchFamily="34" charset="0"/>
            </a:endParaRPr>
          </a:p>
          <a:p>
            <a:r>
              <a:rPr lang="el-GR" dirty="0" smtClean="0"/>
              <a:t> </a:t>
            </a:r>
            <a:endParaRPr lang="en-US" dirty="0"/>
          </a:p>
        </p:txBody>
      </p:sp>
      <p:sp>
        <p:nvSpPr>
          <p:cNvPr id="1026" name="Text Box 11"/>
          <p:cNvSpPr txBox="1">
            <a:spLocks noChangeArrowheads="1"/>
          </p:cNvSpPr>
          <p:nvPr/>
        </p:nvSpPr>
        <p:spPr bwMode="auto">
          <a:xfrm>
            <a:off x="228600" y="2057400"/>
            <a:ext cx="6934200" cy="3048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l" defTabSz="914400" rtl="0" eaLnBrk="1" fontAlgn="base" latinLnBrk="0" hangingPunct="1">
              <a:lnSpc>
                <a:spcPct val="100000"/>
              </a:lnSpc>
              <a:spcBef>
                <a:spcPct val="0"/>
              </a:spcBef>
              <a:spcAft>
                <a:spcPts val="1000"/>
              </a:spcAft>
              <a:buClrTx/>
              <a:buSzTx/>
              <a:tabLst/>
            </a:pPr>
            <a:r>
              <a:rPr kumimoji="0" lang="el-GR" sz="2400" b="0" i="0" u="none" strike="noStrike" cap="none" normalizeH="0" baseline="0" dirty="0" smtClean="0">
                <a:ln>
                  <a:noFill/>
                </a:ln>
                <a:solidFill>
                  <a:schemeClr val="tx1"/>
                </a:solidFill>
                <a:effectLst/>
                <a:latin typeface="Calibri" pitchFamily="34" charset="0"/>
                <a:cs typeface="Arial" pitchFamily="34" charset="0"/>
              </a:rPr>
              <a:t>2. </a:t>
            </a:r>
            <a:r>
              <a:rPr lang="el-GR" sz="2400" dirty="0" smtClean="0">
                <a:latin typeface="Calibri" pitchFamily="34" charset="0"/>
                <a:cs typeface="Arial" pitchFamily="34" charset="0"/>
              </a:rPr>
              <a:t>«Πάτησε»</a:t>
            </a:r>
            <a:r>
              <a:rPr kumimoji="0" lang="el-GR" sz="2400" b="0" i="0" u="none" strike="noStrike" cap="none" normalizeH="0" baseline="0" dirty="0" smtClean="0">
                <a:ln>
                  <a:noFill/>
                </a:ln>
                <a:solidFill>
                  <a:schemeClr val="tx1"/>
                </a:solidFill>
                <a:effectLst/>
                <a:latin typeface="Calibri" pitchFamily="34" charset="0"/>
                <a:cs typeface="Arial" pitchFamily="34" charset="0"/>
              </a:rPr>
              <a:t> στο σημείο «</a:t>
            </a:r>
            <a:r>
              <a:rPr kumimoji="0" lang="en-US" sz="2400" b="0" i="0" u="none" strike="noStrike" cap="none" normalizeH="0" baseline="0" dirty="0" smtClean="0">
                <a:ln>
                  <a:noFill/>
                </a:ln>
                <a:solidFill>
                  <a:schemeClr val="tx1"/>
                </a:solidFill>
                <a:effectLst/>
                <a:latin typeface="Times New Roman" pitchFamily="18" charset="0"/>
                <a:cs typeface="Arial" pitchFamily="34" charset="0"/>
              </a:rPr>
              <a:t>TRY</a:t>
            </a:r>
            <a:r>
              <a:rPr kumimoji="0" lang="el-GR" sz="2400" b="0" i="0" u="none" strike="noStrike" cap="none" normalizeH="0" baseline="0" dirty="0" smtClean="0">
                <a:ln>
                  <a:noFill/>
                </a:ln>
                <a:solidFill>
                  <a:schemeClr val="tx1"/>
                </a:solidFill>
                <a:effectLst/>
                <a:latin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New Roman" pitchFamily="18" charset="0"/>
                <a:cs typeface="Arial" pitchFamily="34" charset="0"/>
              </a:rPr>
              <a:t>WEB</a:t>
            </a:r>
            <a:r>
              <a:rPr kumimoji="0" lang="el-GR" sz="2400" b="0" i="0" u="none" strike="noStrike" cap="none" normalizeH="0" baseline="0" dirty="0" smtClean="0">
                <a:ln>
                  <a:noFill/>
                </a:ln>
                <a:solidFill>
                  <a:schemeClr val="tx1"/>
                </a:solidFill>
                <a:effectLst/>
                <a:latin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Times New Roman" pitchFamily="18" charset="0"/>
                <a:cs typeface="Arial" pitchFamily="34" charset="0"/>
              </a:rPr>
              <a:t>VERSION</a:t>
            </a:r>
            <a:r>
              <a:rPr kumimoji="0" lang="el-GR" sz="2400" b="0" i="0" u="none" strike="noStrike" cap="none" normalizeH="0" baseline="0" dirty="0" smtClean="0">
                <a:ln>
                  <a:noFill/>
                </a:ln>
                <a:solidFill>
                  <a:schemeClr val="tx1"/>
                </a:solidFill>
                <a:effectLst/>
                <a:latin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8" name="Picture 7"/>
          <p:cNvPicPr/>
          <p:nvPr/>
        </p:nvPicPr>
        <p:blipFill>
          <a:blip r:embed="rId3" cstate="print"/>
          <a:srcRect t="13580" r="1806" b="5432"/>
          <a:stretch>
            <a:fillRect/>
          </a:stretch>
        </p:blipFill>
        <p:spPr bwMode="auto">
          <a:xfrm>
            <a:off x="1752600" y="2819400"/>
            <a:ext cx="5410200" cy="2895600"/>
          </a:xfrm>
          <a:prstGeom prst="rect">
            <a:avLst/>
          </a:prstGeom>
          <a:ln>
            <a:noFill/>
          </a:ln>
          <a:effectLst>
            <a:outerShdw blurRad="292100" dist="139700" dir="2700000" algn="tl" rotWithShape="0">
              <a:srgbClr val="333333">
                <a:alpha val="65000"/>
              </a:srgbClr>
            </a:outerShdw>
          </a:effectLst>
        </p:spPr>
      </p:pic>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12"/>
          <p:cNvSpPr txBox="1">
            <a:spLocks noChangeArrowheads="1"/>
          </p:cNvSpPr>
          <p:nvPr/>
        </p:nvSpPr>
        <p:spPr bwMode="auto">
          <a:xfrm>
            <a:off x="152400" y="685800"/>
            <a:ext cx="8686800" cy="533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l" defTabSz="914400" rtl="0" eaLnBrk="1" fontAlgn="base" latinLnBrk="0" hangingPunct="1">
              <a:lnSpc>
                <a:spcPct val="100000"/>
              </a:lnSpc>
              <a:spcBef>
                <a:spcPct val="0"/>
              </a:spcBef>
              <a:spcAft>
                <a:spcPts val="1000"/>
              </a:spcAft>
              <a:buClrTx/>
              <a:buSzTx/>
              <a:tabLst/>
            </a:pPr>
            <a:r>
              <a:rPr lang="en-US" sz="2400" dirty="0" smtClean="0">
                <a:latin typeface="Calibri" pitchFamily="34" charset="0"/>
                <a:cs typeface="Arial" pitchFamily="34" charset="0"/>
              </a:rPr>
              <a:t>3. </a:t>
            </a:r>
            <a:r>
              <a:rPr lang="el-GR" sz="2400" dirty="0" smtClean="0">
                <a:latin typeface="Calibri" pitchFamily="34" charset="0"/>
                <a:cs typeface="Arial" pitchFamily="34" charset="0"/>
              </a:rPr>
              <a:t>«Πάτησε» </a:t>
            </a:r>
            <a:r>
              <a:rPr kumimoji="0" lang="el-GR" sz="2400" b="0" i="0" u="none" strike="noStrike" cap="none" normalizeH="0" baseline="0" dirty="0" smtClean="0">
                <a:ln>
                  <a:noFill/>
                </a:ln>
                <a:solidFill>
                  <a:schemeClr val="tx1"/>
                </a:solidFill>
                <a:effectLst/>
                <a:latin typeface="Calibri" pitchFamily="34" charset="0"/>
                <a:cs typeface="Arial" pitchFamily="34" charset="0"/>
              </a:rPr>
              <a:t>μια από τις μουσικές επιλογές και μετά «</a:t>
            </a:r>
            <a:r>
              <a:rPr kumimoji="0" lang="en-US" sz="2400" b="0" i="0" u="none" strike="noStrike" cap="none" normalizeH="0" baseline="0" dirty="0" smtClean="0">
                <a:ln>
                  <a:noFill/>
                </a:ln>
                <a:solidFill>
                  <a:schemeClr val="tx1"/>
                </a:solidFill>
                <a:effectLst/>
                <a:latin typeface="Times New Roman" pitchFamily="18" charset="0"/>
                <a:cs typeface="Arial" pitchFamily="34" charset="0"/>
              </a:rPr>
              <a:t>PLAY</a:t>
            </a:r>
            <a:r>
              <a:rPr kumimoji="0" lang="el-GR" sz="2400" b="0" i="0" u="none" strike="noStrike" cap="none" normalizeH="0" baseline="0" dirty="0" smtClean="0">
                <a:ln>
                  <a:noFill/>
                </a:ln>
                <a:solidFill>
                  <a:schemeClr val="tx1"/>
                </a:solidFill>
                <a:effectLst/>
                <a:latin typeface="Times New Roman" pitchFamily="18" charset="0"/>
                <a:cs typeface="Arial" pitchFamily="34"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5"/>
          <p:cNvPicPr/>
          <p:nvPr/>
        </p:nvPicPr>
        <p:blipFill>
          <a:blip r:embed="rId2" cstate="print"/>
          <a:srcRect l="32222" t="42716" r="31806" b="18519"/>
          <a:stretch>
            <a:fillRect/>
          </a:stretch>
        </p:blipFill>
        <p:spPr bwMode="auto">
          <a:xfrm>
            <a:off x="1676400" y="1524000"/>
            <a:ext cx="5791200" cy="4191000"/>
          </a:xfrm>
          <a:prstGeom prst="rect">
            <a:avLst/>
          </a:prstGeom>
          <a:ln>
            <a:noFill/>
          </a:ln>
          <a:effectLst>
            <a:outerShdw blurRad="292100" dist="139700" dir="2700000" algn="tl" rotWithShape="0">
              <a:srgbClr val="333333">
                <a:alpha val="65000"/>
              </a:srgbClr>
            </a:outerShdw>
          </a:effectLst>
        </p:spPr>
      </p:pic>
      <p:sp>
        <p:nvSpPr>
          <p:cNvPr id="4" name="Footer Placeholder 3"/>
          <p:cNvSpPr>
            <a:spLocks noGrp="1"/>
          </p:cNvSpPr>
          <p:nvPr>
            <p:ph type="ftr" sz="quarter" idx="11"/>
          </p:nvPr>
        </p:nvSpPr>
        <p:spPr/>
        <p:txBody>
          <a:bodyPr/>
          <a:lstStyle/>
          <a:p>
            <a:r>
              <a:rPr lang="el-GR" smtClean="0"/>
              <a:t>Eκπαιδευτικό Υλικό ΔΕ, YΠΠΑΝ Κύπρου</a:t>
            </a:r>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Text Box 13"/>
          <p:cNvSpPr txBox="1">
            <a:spLocks noChangeArrowheads="1"/>
          </p:cNvSpPr>
          <p:nvPr/>
        </p:nvSpPr>
        <p:spPr bwMode="auto">
          <a:xfrm>
            <a:off x="0" y="457200"/>
            <a:ext cx="8763000" cy="7429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marL="457200" marR="0" lvl="1" indent="0" algn="just" defTabSz="914400" rtl="0" eaLnBrk="1" fontAlgn="base" latinLnBrk="0" hangingPunct="1">
              <a:lnSpc>
                <a:spcPct val="100000"/>
              </a:lnSpc>
              <a:spcBef>
                <a:spcPct val="0"/>
              </a:spcBef>
              <a:spcAft>
                <a:spcPts val="1000"/>
              </a:spcAft>
              <a:buClrTx/>
              <a:buSzTx/>
              <a:tabLst/>
            </a:pPr>
            <a:r>
              <a:rPr kumimoji="0" lang="el-GR" sz="2400" b="0" i="0" u="none" strike="noStrike" cap="none" normalizeH="0" baseline="0" dirty="0" smtClean="0">
                <a:ln>
                  <a:noFill/>
                </a:ln>
                <a:solidFill>
                  <a:schemeClr val="tx1"/>
                </a:solidFill>
                <a:effectLst/>
                <a:latin typeface="Calibri" pitchFamily="34" charset="0"/>
                <a:cs typeface="Arial" pitchFamily="34" charset="0"/>
              </a:rPr>
              <a:t>4. «Τράβηξε» μια από τις μουσικές επιλογές που υπάρχουν στο κάτω μέρος, προς έναν από τους μουσικούς για να τον «ενεργοποιήσεις». Κάνε</a:t>
            </a:r>
            <a:r>
              <a:rPr kumimoji="0" lang="el-GR" sz="2400" b="0" i="0" u="none" strike="noStrike" cap="none" normalizeH="0" dirty="0" smtClean="0">
                <a:ln>
                  <a:noFill/>
                </a:ln>
                <a:solidFill>
                  <a:schemeClr val="tx1"/>
                </a:solidFill>
                <a:effectLst/>
                <a:latin typeface="Calibri" pitchFamily="34" charset="0"/>
                <a:cs typeface="Arial" pitchFamily="34" charset="0"/>
              </a:rPr>
              <a:t> </a:t>
            </a:r>
            <a:r>
              <a:rPr kumimoji="0" lang="el-GR" sz="2400" b="0" i="0" u="none" strike="noStrike" cap="none" normalizeH="0" baseline="0" dirty="0" smtClean="0">
                <a:ln>
                  <a:noFill/>
                </a:ln>
                <a:solidFill>
                  <a:schemeClr val="tx1"/>
                </a:solidFill>
                <a:effectLst/>
                <a:latin typeface="Calibri" pitchFamily="34" charset="0"/>
                <a:cs typeface="Arial" pitchFamily="34" charset="0"/>
              </a:rPr>
              <a:t>όσες άλλες επιλογές θέλεις μέχρι να δημιουργήσεις τη μουσική που θέλεις!</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pic>
        <p:nvPicPr>
          <p:cNvPr id="9" name="Picture 8"/>
          <p:cNvPicPr/>
          <p:nvPr/>
        </p:nvPicPr>
        <p:blipFill>
          <a:blip r:embed="rId2" cstate="print"/>
          <a:srcRect l="20694" t="15556" r="23750" b="19753"/>
          <a:stretch>
            <a:fillRect/>
          </a:stretch>
        </p:blipFill>
        <p:spPr bwMode="auto">
          <a:xfrm>
            <a:off x="1828800" y="2362200"/>
            <a:ext cx="5181600" cy="3124200"/>
          </a:xfrm>
          <a:prstGeom prst="rect">
            <a:avLst/>
          </a:prstGeom>
          <a:ln>
            <a:noFill/>
          </a:ln>
          <a:effectLst>
            <a:outerShdw blurRad="292100" dist="139700" dir="2700000" algn="tl" rotWithShape="0">
              <a:srgbClr val="333333">
                <a:alpha val="65000"/>
              </a:srgbClr>
            </a:outerShdw>
          </a:effectLst>
        </p:spPr>
      </p:pic>
      <p:sp>
        <p:nvSpPr>
          <p:cNvPr id="10" name="TextBox 9"/>
          <p:cNvSpPr txBox="1"/>
          <p:nvPr/>
        </p:nvSpPr>
        <p:spPr>
          <a:xfrm>
            <a:off x="2819400" y="5892225"/>
            <a:ext cx="3429000" cy="584775"/>
          </a:xfrm>
          <a:prstGeom prst="rect">
            <a:avLst/>
          </a:prstGeom>
          <a:noFill/>
        </p:spPr>
        <p:txBody>
          <a:bodyPr wrap="square" rtlCol="0">
            <a:spAutoFit/>
          </a:bodyPr>
          <a:lstStyle/>
          <a:p>
            <a:r>
              <a:rPr lang="el-GR" sz="3200" dirty="0" smtClean="0"/>
              <a:t>ΚΑΛΗ ΔΙΑΣΚΕΔΑΣΗ!</a:t>
            </a:r>
            <a:endParaRPr lang="en-US" sz="3200" dirty="0"/>
          </a:p>
        </p:txBody>
      </p:sp>
      <p:sp>
        <p:nvSpPr>
          <p:cNvPr id="5" name="Footer Placeholder 4"/>
          <p:cNvSpPr>
            <a:spLocks noGrp="1"/>
          </p:cNvSpPr>
          <p:nvPr>
            <p:ph type="ftr" sz="quarter" idx="11"/>
          </p:nvPr>
        </p:nvSpPr>
        <p:spPr/>
        <p:txBody>
          <a:bodyPr/>
          <a:lstStyle/>
          <a:p>
            <a:r>
              <a:rPr lang="el-GR" smtClean="0"/>
              <a:t>Eκπαιδευτικό Υλικό ΔΕ, YΠΠΑΝ Κύπρου</a:t>
            </a:r>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909</TotalTime>
  <Words>207</Words>
  <Application>Microsoft Office PowerPoint</Application>
  <PresentationFormat>On-screen Show (4:3)</PresentationFormat>
  <Paragraphs>20</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 </vt:lpstr>
      <vt:lpstr> Οδηγία 1:  *Παρακολούθησε το βίντεο που ακολουθεί ακολουθώντας τον σύνδεσμο του YouTube. Ζήτησε βοήθεια από κάποιον ενήλικα.  Ο μουσικός στο βίντεο ονομάζεται Zοζέφ (Joseph), είναι Γάλλος και έχει ταλέντο στο «beat boxing». Δημιουργεί δηλαδή καταπληκτικούς ήχους με το στόμα και τη φωνή του σαν να είναι μια ολόκληρη ορχήστρα!  *Προσπάθησε να μιμηθείς κάποιους από τους ήχους του Ζοζέφ και να φτιάξεις δικούς σου ήχους με το στόμα και τη φωνή σου!</vt:lpstr>
      <vt:lpstr>Slide 3</vt:lpstr>
      <vt:lpstr>Οδηγία 2:  *Ακολούθησε τα παρακάτω βήματα για να παίξεις ένα μουσικό παιχνίδι στο διαδίκτυο με Beat boxing. Oνομάζεται INCREDIBOX και είναι δωρεάν!  </vt:lpstr>
      <vt:lpstr>Slide 5</vt:lpstr>
      <vt:lpstr>Slide 6</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Konstantia</dc:creator>
  <cp:lastModifiedBy>Konstantia</cp:lastModifiedBy>
  <cp:revision>97</cp:revision>
  <dcterms:created xsi:type="dcterms:W3CDTF">2006-08-16T00:00:00Z</dcterms:created>
  <dcterms:modified xsi:type="dcterms:W3CDTF">2020-03-26T12:58:17Z</dcterms:modified>
</cp:coreProperties>
</file>