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8" r:id="rId3"/>
    <p:sldId id="286" r:id="rId4"/>
    <p:sldId id="261" r:id="rId5"/>
    <p:sldId id="259" r:id="rId6"/>
    <p:sldId id="260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71" r:id="rId20"/>
    <p:sldId id="285" r:id="rId21"/>
    <p:sldId id="257" r:id="rId2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4" autoAdjust="0"/>
    <p:restoredTop sz="94660"/>
  </p:normalViewPr>
  <p:slideViewPr>
    <p:cSldViewPr snapToGrid="0">
      <p:cViewPr varScale="1">
        <p:scale>
          <a:sx n="66" d="100"/>
          <a:sy n="66" d="100"/>
        </p:scale>
        <p:origin x="7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43D266D5-4496-467C-A7D9-BA24DCB75DDF}" type="datetimeFigureOut">
              <a:rPr lang="el-GR" smtClean="0"/>
              <a:t>26/4/2020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3E0BC315-7B12-47BB-988F-2DBFD47DC2EC}" type="slidenum">
              <a:rPr lang="el-GR" smtClean="0"/>
              <a:t>‹#›</a:t>
            </a:fld>
            <a:endParaRPr lang="el-GR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3790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66D5-4496-467C-A7D9-BA24DCB75DDF}" type="datetimeFigureOut">
              <a:rPr lang="el-GR" smtClean="0"/>
              <a:t>26/4/2020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C315-7B12-47BB-988F-2DBFD47DC2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419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43D266D5-4496-467C-A7D9-BA24DCB75DDF}" type="datetimeFigureOut">
              <a:rPr lang="el-GR" smtClean="0"/>
              <a:t>26/4/2020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3E0BC315-7B12-47BB-988F-2DBFD47DC2EC}" type="slidenum">
              <a:rPr lang="el-GR" smtClean="0"/>
              <a:t>‹#›</a:t>
            </a:fld>
            <a:endParaRPr lang="el-GR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8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66D5-4496-467C-A7D9-BA24DCB75DDF}" type="datetimeFigureOut">
              <a:rPr lang="el-GR" smtClean="0"/>
              <a:t>26/4/2020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C315-7B12-47BB-988F-2DBFD47DC2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5960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3D266D5-4496-467C-A7D9-BA24DCB75DDF}" type="datetimeFigureOut">
              <a:rPr lang="el-GR" smtClean="0"/>
              <a:t>26/4/2020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E0BC315-7B12-47BB-988F-2DBFD47DC2EC}" type="slidenum">
              <a:rPr lang="el-GR" smtClean="0"/>
              <a:t>‹#›</a:t>
            </a:fld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7786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66D5-4496-467C-A7D9-BA24DCB75DDF}" type="datetimeFigureOut">
              <a:rPr lang="el-GR" smtClean="0"/>
              <a:t>26/4/2020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C315-7B12-47BB-988F-2DBFD47DC2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6747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66D5-4496-467C-A7D9-BA24DCB75DDF}" type="datetimeFigureOut">
              <a:rPr lang="el-GR" smtClean="0"/>
              <a:t>26/4/2020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C315-7B12-47BB-988F-2DBFD47DC2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0451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66D5-4496-467C-A7D9-BA24DCB75DDF}" type="datetimeFigureOut">
              <a:rPr lang="el-GR" smtClean="0"/>
              <a:t>26/4/2020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C315-7B12-47BB-988F-2DBFD47DC2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5097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66D5-4496-467C-A7D9-BA24DCB75DDF}" type="datetimeFigureOut">
              <a:rPr lang="el-GR" smtClean="0"/>
              <a:t>26/4/2020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C315-7B12-47BB-988F-2DBFD47DC2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81093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43D266D5-4496-467C-A7D9-BA24DCB75DDF}" type="datetimeFigureOut">
              <a:rPr lang="el-GR" smtClean="0"/>
              <a:t>26/4/2020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3E0BC315-7B12-47BB-988F-2DBFD47DC2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0265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43D266D5-4496-467C-A7D9-BA24DCB75DDF}" type="datetimeFigureOut">
              <a:rPr lang="el-GR" smtClean="0"/>
              <a:t>26/4/2020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3E0BC315-7B12-47BB-988F-2DBFD47DC2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2367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3D266D5-4496-467C-A7D9-BA24DCB75DDF}" type="datetimeFigureOut">
              <a:rPr lang="el-GR" smtClean="0"/>
              <a:t>26/4/2020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3E0BC315-7B12-47BB-988F-2DBFD47DC2EC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86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1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slide" Target="slide15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slide" Target="slide1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funfonix.com/games/intromenu.php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BELlZKpi1Zs" TargetMode="Externa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bcya.com/games/kindergarten_alphabet_bingo" TargetMode="External"/><Relationship Id="rId3" Type="http://schemas.openxmlformats.org/officeDocument/2006/relationships/hyperlink" Target="https://www.abcya.com/games/talk_to_me_alphabet" TargetMode="External"/><Relationship Id="rId7" Type="http://schemas.openxmlformats.org/officeDocument/2006/relationships/hyperlink" Target="https://www.turtlediary.com/game/what-letter-is-missing.html" TargetMode="External"/><Relationship Id="rId2" Type="http://schemas.openxmlformats.org/officeDocument/2006/relationships/hyperlink" Target="https://www.funfonix.com/games/abcmenu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urtlediary.com/game/letter-recognition.html" TargetMode="External"/><Relationship Id="rId5" Type="http://schemas.openxmlformats.org/officeDocument/2006/relationships/hyperlink" Target="https://www.turtlediary.com/game/color-by-letter.html" TargetMode="External"/><Relationship Id="rId4" Type="http://schemas.openxmlformats.org/officeDocument/2006/relationships/hyperlink" Target="https://www.turtlediary.com/game/matching-upper-and-lowercase-letters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liparting.com/" TargetMode="External"/><Relationship Id="rId2" Type="http://schemas.openxmlformats.org/officeDocument/2006/relationships/hyperlink" Target="https://toppng.com/owl-clipart-cute-owl-clip-art-school-PNG-free-PNG-Images_17723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ikiclipart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OExLhIxG2_I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rtlediary.com/game/write-uppercase-letters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turtlediary.com/game/write-lowercase-letters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quia.com/cc/3112893.html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quia.com/mc/3112898.html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slide" Target="slide9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Alphabet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Year 2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64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6764" y="275196"/>
            <a:ext cx="2578832" cy="257273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219718" y="275196"/>
            <a:ext cx="5151549" cy="1927091"/>
          </a:xfrm>
          <a:prstGeom prst="wedgeRoundRectCallout">
            <a:avLst>
              <a:gd name="adj1" fmla="val 64667"/>
              <a:gd name="adj2" fmla="val 219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Big G, little g! </a:t>
            </a:r>
          </a:p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What begins with Gg?</a:t>
            </a: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Click on the right picture</a:t>
            </a:r>
            <a:r>
              <a:rPr lang="en-US" sz="2800" dirty="0" smtClean="0">
                <a:latin typeface="Comic Sans MS" panose="030F0702030302020204" pitchFamily="66" charset="0"/>
              </a:rPr>
              <a:t>!</a:t>
            </a:r>
            <a:endParaRPr lang="el-GR" sz="2800" dirty="0"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1088" y="3249501"/>
            <a:ext cx="2544717" cy="2790800"/>
          </a:xfrm>
          <a:prstGeom prst="rect">
            <a:avLst/>
          </a:prstGeom>
        </p:spPr>
      </p:pic>
      <p:pic>
        <p:nvPicPr>
          <p:cNvPr id="7" name="Picture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4698" y="3249501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52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>
            <a:hlinkClick r:id="rId2" action="ppaction://hlinksldjump"/>
          </p:cNvPr>
          <p:cNvSpPr/>
          <p:nvPr/>
        </p:nvSpPr>
        <p:spPr>
          <a:xfrm>
            <a:off x="10200068" y="5563673"/>
            <a:ext cx="1545464" cy="9916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646" y="1163455"/>
            <a:ext cx="5809992" cy="450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97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2">
            <a:hlinkClick r:id="rId2" action="ppaction://hlinksldjump"/>
          </p:cNvPr>
          <p:cNvSpPr/>
          <p:nvPr/>
        </p:nvSpPr>
        <p:spPr>
          <a:xfrm>
            <a:off x="3052293" y="5769735"/>
            <a:ext cx="1777284" cy="8242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0316" y="490141"/>
            <a:ext cx="5273497" cy="527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22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6764" y="275196"/>
            <a:ext cx="2578832" cy="257273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258355" y="463639"/>
            <a:ext cx="5151549" cy="1803043"/>
          </a:xfrm>
          <a:prstGeom prst="wedgeRoundRectCallout">
            <a:avLst>
              <a:gd name="adj1" fmla="val 64667"/>
              <a:gd name="adj2" fmla="val 219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Big C, little c! </a:t>
            </a:r>
          </a:p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What begins with Cc?</a:t>
            </a: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Click on the right picture</a:t>
            </a:r>
            <a:r>
              <a:rPr lang="en-US" sz="2800" dirty="0" smtClean="0">
                <a:latin typeface="Comic Sans MS" panose="030F0702030302020204" pitchFamily="66" charset="0"/>
              </a:rPr>
              <a:t>!</a:t>
            </a:r>
            <a:endParaRPr lang="el-GR" sz="2800" dirty="0"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9106" y="3827507"/>
            <a:ext cx="3533775" cy="1495425"/>
          </a:xfrm>
          <a:prstGeom prst="rect">
            <a:avLst/>
          </a:prstGeom>
        </p:spPr>
      </p:pic>
      <p:pic>
        <p:nvPicPr>
          <p:cNvPr id="13" name="Picture 1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1717" y="3148904"/>
            <a:ext cx="3688671" cy="304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54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>
            <a:hlinkClick r:id="rId2" action="ppaction://hlinksldjump"/>
          </p:cNvPr>
          <p:cNvSpPr/>
          <p:nvPr/>
        </p:nvSpPr>
        <p:spPr>
          <a:xfrm>
            <a:off x="10200068" y="5563673"/>
            <a:ext cx="1545464" cy="9916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3888" y="1202090"/>
            <a:ext cx="5809992" cy="450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88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2">
            <a:hlinkClick r:id="rId2" action="ppaction://hlinksldjump"/>
          </p:cNvPr>
          <p:cNvSpPr/>
          <p:nvPr/>
        </p:nvSpPr>
        <p:spPr>
          <a:xfrm>
            <a:off x="3052293" y="5769735"/>
            <a:ext cx="1777284" cy="8242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1679" y="364200"/>
            <a:ext cx="5273497" cy="527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08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6764" y="275196"/>
            <a:ext cx="2578832" cy="257273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258355" y="463639"/>
            <a:ext cx="5151549" cy="1674254"/>
          </a:xfrm>
          <a:prstGeom prst="wedgeRoundRectCallout">
            <a:avLst>
              <a:gd name="adj1" fmla="val 64667"/>
              <a:gd name="adj2" fmla="val 219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Big I, little </a:t>
            </a:r>
            <a:r>
              <a:rPr lang="en-US" sz="2800" dirty="0" err="1" smtClean="0">
                <a:latin typeface="Comic Sans MS" panose="030F0702030302020204" pitchFamily="66" charset="0"/>
              </a:rPr>
              <a:t>i</a:t>
            </a:r>
            <a:r>
              <a:rPr lang="en-US" sz="2800" dirty="0" smtClean="0">
                <a:latin typeface="Comic Sans MS" panose="030F0702030302020204" pitchFamily="66" charset="0"/>
              </a:rPr>
              <a:t>! </a:t>
            </a:r>
          </a:p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What begins with Ii?</a:t>
            </a: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Click on the right picture</a:t>
            </a:r>
            <a:r>
              <a:rPr lang="en-US" sz="2800" dirty="0" smtClean="0">
                <a:latin typeface="Comic Sans MS" panose="030F0702030302020204" pitchFamily="66" charset="0"/>
              </a:rPr>
              <a:t>!</a:t>
            </a:r>
            <a:endParaRPr lang="el-GR" sz="2800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2857" y="3247125"/>
            <a:ext cx="1964076" cy="3132883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5149" y="3593181"/>
            <a:ext cx="3673007" cy="244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6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>
            <a:hlinkClick r:id="rId2" action="ppaction://hlinksldjump"/>
          </p:cNvPr>
          <p:cNvSpPr/>
          <p:nvPr/>
        </p:nvSpPr>
        <p:spPr>
          <a:xfrm>
            <a:off x="10200068" y="5563673"/>
            <a:ext cx="1545464" cy="9916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6615" y="1253606"/>
            <a:ext cx="5809992" cy="450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9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2">
            <a:hlinkClick r:id="rId2" action="ppaction://hlinksldjump"/>
          </p:cNvPr>
          <p:cNvSpPr/>
          <p:nvPr/>
        </p:nvSpPr>
        <p:spPr>
          <a:xfrm>
            <a:off x="2871989" y="5834129"/>
            <a:ext cx="1777284" cy="8242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5921" y="686172"/>
            <a:ext cx="5273497" cy="527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17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08433" y="3952672"/>
            <a:ext cx="831670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  <a:hlinkClick r:id="rId2"/>
              </a:rPr>
              <a:t>https://</a:t>
            </a:r>
            <a:r>
              <a:rPr lang="en-US" sz="2800" dirty="0" smtClean="0">
                <a:latin typeface="Comic Sans MS" panose="030F0702030302020204" pitchFamily="66" charset="0"/>
                <a:hlinkClick r:id="rId2"/>
              </a:rPr>
              <a:t>www.funfonix.com/games/intromenu.php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endParaRPr lang="el-GR" sz="28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0498" y="266672"/>
            <a:ext cx="2576030" cy="256668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4091980" y="408338"/>
            <a:ext cx="4752304" cy="2154557"/>
          </a:xfrm>
          <a:prstGeom prst="wedgeRoundRectCallout">
            <a:avLst>
              <a:gd name="adj1" fmla="val 65888"/>
              <a:gd name="adj2" fmla="val 339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Now, click on the link </a:t>
            </a:r>
          </a:p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and play </a:t>
            </a:r>
          </a:p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the concentration game!</a:t>
            </a:r>
            <a:endParaRPr lang="el-GR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38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3618" y="3429000"/>
            <a:ext cx="3363444" cy="33465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4239491" y="4198240"/>
            <a:ext cx="3345873" cy="1808019"/>
          </a:xfrm>
          <a:prstGeom prst="wedgeRoundRectCallout">
            <a:avLst>
              <a:gd name="adj1" fmla="val 88484"/>
              <a:gd name="adj2" fmla="val 107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Let’s sing the alphabet song!</a:t>
            </a:r>
            <a:endParaRPr lang="el-GR" sz="2400" dirty="0">
              <a:latin typeface="Comic Sans MS" panose="030F0702030302020204" pitchFamily="66" charset="0"/>
            </a:endParaRPr>
          </a:p>
        </p:txBody>
      </p:sp>
      <p:pic>
        <p:nvPicPr>
          <p:cNvPr id="5" name="BELlZKpi1Zs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166754" y="0"/>
            <a:ext cx="6391564" cy="359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39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Comic Sans MS" panose="030F0702030302020204" pitchFamily="66" charset="0"/>
              </a:rPr>
              <a:t>Useful links</a:t>
            </a:r>
            <a:endParaRPr lang="el-GR" sz="60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  <a:hlinkClick r:id="rId2"/>
              </a:rPr>
              <a:t>https://</a:t>
            </a:r>
            <a:r>
              <a:rPr lang="en-US" dirty="0" smtClean="0">
                <a:latin typeface="Comic Sans MS" panose="030F0702030302020204" pitchFamily="66" charset="0"/>
                <a:hlinkClick r:id="rId2"/>
              </a:rPr>
              <a:t>www.funfonix.com/games/abcmenu.php</a:t>
            </a:r>
            <a:r>
              <a:rPr lang="en-US" dirty="0" smtClean="0">
                <a:latin typeface="Comic Sans MS" panose="030F0702030302020204" pitchFamily="66" charset="0"/>
              </a:rPr>
              <a:t> (Shoot out)</a:t>
            </a:r>
          </a:p>
          <a:p>
            <a:r>
              <a:rPr lang="el-GR" u="sng" dirty="0">
                <a:latin typeface="Comic Sans MS" panose="030F0702030302020204" pitchFamily="66" charset="0"/>
                <a:hlinkClick r:id="rId3"/>
              </a:rPr>
              <a:t>https://</a:t>
            </a:r>
            <a:r>
              <a:rPr lang="el-GR" u="sng" dirty="0" smtClean="0">
                <a:latin typeface="Comic Sans MS" panose="030F0702030302020204" pitchFamily="66" charset="0"/>
                <a:hlinkClick r:id="rId3"/>
              </a:rPr>
              <a:t>www.abcya.com/games/talk_to_me_alphabet</a:t>
            </a:r>
            <a:endParaRPr lang="en-US" u="sng" dirty="0" smtClean="0">
              <a:latin typeface="Comic Sans MS" panose="030F0702030302020204" pitchFamily="66" charset="0"/>
            </a:endParaRPr>
          </a:p>
          <a:p>
            <a:r>
              <a:rPr lang="el-GR" u="sng" dirty="0" smtClean="0">
                <a:latin typeface="Comic Sans MS" panose="030F0702030302020204" pitchFamily="66" charset="0"/>
                <a:hlinkClick r:id="rId4"/>
              </a:rPr>
              <a:t>https</a:t>
            </a:r>
            <a:r>
              <a:rPr lang="el-GR" u="sng" dirty="0">
                <a:latin typeface="Comic Sans MS" panose="030F0702030302020204" pitchFamily="66" charset="0"/>
                <a:hlinkClick r:id="rId4"/>
              </a:rPr>
              <a:t>://</a:t>
            </a:r>
            <a:r>
              <a:rPr lang="el-GR" u="sng" dirty="0" smtClean="0">
                <a:latin typeface="Comic Sans MS" panose="030F0702030302020204" pitchFamily="66" charset="0"/>
                <a:hlinkClick r:id="rId4"/>
              </a:rPr>
              <a:t>www.turtlediary.com/game/matching-upper-and-lowercase-letters.html</a:t>
            </a:r>
            <a:endParaRPr lang="en-US" u="sng" dirty="0" smtClean="0">
              <a:latin typeface="Comic Sans MS" panose="030F0702030302020204" pitchFamily="66" charset="0"/>
            </a:endParaRPr>
          </a:p>
          <a:p>
            <a:r>
              <a:rPr lang="el-GR" u="sng" dirty="0" smtClean="0">
                <a:latin typeface="Comic Sans MS" panose="030F0702030302020204" pitchFamily="66" charset="0"/>
                <a:hlinkClick r:id="rId5"/>
              </a:rPr>
              <a:t>https</a:t>
            </a:r>
            <a:r>
              <a:rPr lang="el-GR" u="sng" dirty="0">
                <a:latin typeface="Comic Sans MS" panose="030F0702030302020204" pitchFamily="66" charset="0"/>
                <a:hlinkClick r:id="rId5"/>
              </a:rPr>
              <a:t>://</a:t>
            </a:r>
            <a:r>
              <a:rPr lang="el-GR" u="sng" dirty="0" smtClean="0">
                <a:latin typeface="Comic Sans MS" panose="030F0702030302020204" pitchFamily="66" charset="0"/>
                <a:hlinkClick r:id="rId5"/>
              </a:rPr>
              <a:t>www.turtlediary.com/game/color-by-letter.html</a:t>
            </a:r>
            <a:endParaRPr lang="en-US" u="sng" dirty="0" smtClean="0">
              <a:latin typeface="Comic Sans MS" panose="030F0702030302020204" pitchFamily="66" charset="0"/>
            </a:endParaRPr>
          </a:p>
          <a:p>
            <a:r>
              <a:rPr lang="el-GR" u="sng" dirty="0" smtClean="0">
                <a:latin typeface="Comic Sans MS" panose="030F0702030302020204" pitchFamily="66" charset="0"/>
                <a:hlinkClick r:id="rId6"/>
              </a:rPr>
              <a:t>https</a:t>
            </a:r>
            <a:r>
              <a:rPr lang="el-GR" u="sng" dirty="0">
                <a:latin typeface="Comic Sans MS" panose="030F0702030302020204" pitchFamily="66" charset="0"/>
                <a:hlinkClick r:id="rId6"/>
              </a:rPr>
              <a:t>://</a:t>
            </a:r>
            <a:r>
              <a:rPr lang="el-GR" u="sng" dirty="0" smtClean="0">
                <a:latin typeface="Comic Sans MS" panose="030F0702030302020204" pitchFamily="66" charset="0"/>
                <a:hlinkClick r:id="rId6"/>
              </a:rPr>
              <a:t>www.turtlediary.com/game/letter-recognition.html</a:t>
            </a:r>
            <a:endParaRPr lang="en-US" u="sng" dirty="0" smtClean="0">
              <a:latin typeface="Comic Sans MS" panose="030F0702030302020204" pitchFamily="66" charset="0"/>
            </a:endParaRPr>
          </a:p>
          <a:p>
            <a:r>
              <a:rPr lang="el-GR" u="sng" dirty="0" smtClean="0">
                <a:latin typeface="Comic Sans MS" panose="030F0702030302020204" pitchFamily="66" charset="0"/>
                <a:hlinkClick r:id="rId7"/>
              </a:rPr>
              <a:t>https</a:t>
            </a:r>
            <a:r>
              <a:rPr lang="el-GR" u="sng" dirty="0">
                <a:latin typeface="Comic Sans MS" panose="030F0702030302020204" pitchFamily="66" charset="0"/>
                <a:hlinkClick r:id="rId7"/>
              </a:rPr>
              <a:t>://</a:t>
            </a:r>
            <a:r>
              <a:rPr lang="el-GR" u="sng" dirty="0" smtClean="0">
                <a:latin typeface="Comic Sans MS" panose="030F0702030302020204" pitchFamily="66" charset="0"/>
                <a:hlinkClick r:id="rId7"/>
              </a:rPr>
              <a:t>www.turtlediary.com/game/what-letter-is-missing.html</a:t>
            </a:r>
            <a:endParaRPr lang="en-US" u="sng" dirty="0" smtClean="0">
              <a:latin typeface="Comic Sans MS" panose="030F0702030302020204" pitchFamily="66" charset="0"/>
            </a:endParaRPr>
          </a:p>
          <a:p>
            <a:r>
              <a:rPr lang="el-GR" u="sng" dirty="0" smtClean="0">
                <a:latin typeface="Comic Sans MS" panose="030F0702030302020204" pitchFamily="66" charset="0"/>
                <a:hlinkClick r:id="rId8"/>
              </a:rPr>
              <a:t>https</a:t>
            </a:r>
            <a:r>
              <a:rPr lang="el-GR" u="sng" dirty="0">
                <a:latin typeface="Comic Sans MS" panose="030F0702030302020204" pitchFamily="66" charset="0"/>
                <a:hlinkClick r:id="rId8"/>
              </a:rPr>
              <a:t>://</a:t>
            </a:r>
            <a:r>
              <a:rPr lang="el-GR" u="sng" dirty="0" smtClean="0">
                <a:latin typeface="Comic Sans MS" panose="030F0702030302020204" pitchFamily="66" charset="0"/>
                <a:hlinkClick r:id="rId8"/>
              </a:rPr>
              <a:t>www.abcya.com/games/kindergarten_alphabet_bingo</a:t>
            </a:r>
            <a:endParaRPr lang="en-US" u="sng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73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Comic Sans MS" panose="030F0702030302020204" pitchFamily="66" charset="0"/>
              </a:rPr>
              <a:t>Images courtesy of:</a:t>
            </a:r>
            <a:endParaRPr lang="el-GR" sz="60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Comic Sans MS" panose="030F0702030302020204" pitchFamily="66" charset="0"/>
                <a:hlinkClick r:id="rId2"/>
              </a:rPr>
              <a:t>https://</a:t>
            </a:r>
            <a:r>
              <a:rPr lang="en-US" sz="2800" dirty="0" smtClean="0">
                <a:latin typeface="Comic Sans MS" panose="030F0702030302020204" pitchFamily="66" charset="0"/>
                <a:hlinkClick r:id="rId2"/>
              </a:rPr>
              <a:t>toppng.com/owl-clipart-cute-owl-clip-art-school-PNG-free-PNG-Images_177232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r>
              <a:rPr lang="en-US" sz="2800" dirty="0" smtClean="0">
                <a:latin typeface="Comic Sans MS" panose="030F0702030302020204" pitchFamily="66" charset="0"/>
                <a:hlinkClick r:id="rId3"/>
              </a:rPr>
              <a:t>https</a:t>
            </a:r>
            <a:r>
              <a:rPr lang="en-US" sz="2800" dirty="0">
                <a:latin typeface="Comic Sans MS" panose="030F0702030302020204" pitchFamily="66" charset="0"/>
                <a:hlinkClick r:id="rId3"/>
              </a:rPr>
              <a:t>://</a:t>
            </a:r>
            <a:r>
              <a:rPr lang="en-US" sz="2800" dirty="0" smtClean="0">
                <a:latin typeface="Comic Sans MS" panose="030F0702030302020204" pitchFamily="66" charset="0"/>
                <a:hlinkClick r:id="rId3"/>
              </a:rPr>
              <a:t>cliparting.com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r>
              <a:rPr lang="en-US" sz="2800" dirty="0" smtClean="0">
                <a:latin typeface="Comic Sans MS" panose="030F0702030302020204" pitchFamily="66" charset="0"/>
                <a:hlinkClick r:id="rId4"/>
              </a:rPr>
              <a:t>https://wikiclipart.com</a:t>
            </a:r>
            <a:endParaRPr lang="en-US" dirty="0" smtClean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b="1" i="1" dirty="0">
                <a:latin typeface="Comic Sans MS" panose="030F0702030302020204" pitchFamily="66" charset="0"/>
              </a:rPr>
              <a:t>Presentation designed by the English Curriculum Development team, </a:t>
            </a:r>
          </a:p>
          <a:p>
            <a:pPr marL="0" indent="0" algn="ctr">
              <a:buNone/>
            </a:pPr>
            <a:r>
              <a:rPr lang="en-US" b="1" i="1" dirty="0">
                <a:latin typeface="Comic Sans MS" panose="030F0702030302020204" pitchFamily="66" charset="0"/>
              </a:rPr>
              <a:t>Cyprus Ministry of </a:t>
            </a:r>
            <a:r>
              <a:rPr lang="en-US" b="1" i="1" dirty="0" smtClean="0">
                <a:latin typeface="Comic Sans MS" panose="030F0702030302020204" pitchFamily="66" charset="0"/>
              </a:rPr>
              <a:t>Education, Culture, Sports and Youth</a:t>
            </a:r>
            <a:endParaRPr lang="en-US" b="1" i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2525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3618" y="3429000"/>
            <a:ext cx="3363444" cy="33465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029803" y="4198240"/>
            <a:ext cx="4555561" cy="1808019"/>
          </a:xfrm>
          <a:prstGeom prst="wedgeRoundRectCallout">
            <a:avLst>
              <a:gd name="adj1" fmla="val 88484"/>
              <a:gd name="adj2" fmla="val 107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Do you remember this story!</a:t>
            </a:r>
            <a:endParaRPr lang="el-GR" sz="2400" dirty="0">
              <a:latin typeface="Comic Sans MS" panose="030F0702030302020204" pitchFamily="66" charset="0"/>
            </a:endParaRPr>
          </a:p>
        </p:txBody>
      </p:sp>
      <p:pic>
        <p:nvPicPr>
          <p:cNvPr id="6" name="OExLhIxG2_I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941618" y="327973"/>
            <a:ext cx="5516281" cy="310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56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8356" y="0"/>
            <a:ext cx="3359187" cy="3346994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4400550" y="685800"/>
            <a:ext cx="4187806" cy="2085975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Time to practice writing the letters of the alphabet!</a:t>
            </a:r>
            <a:endParaRPr lang="el-GR" sz="2800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61386" y="4286161"/>
            <a:ext cx="8297213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  <a:hlinkClick r:id="rId3"/>
              </a:rPr>
              <a:t>https://www.turtlediary.com/game/write-uppercase-letters.html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</a:p>
          <a:p>
            <a:endParaRPr lang="en-US" sz="2000" dirty="0" smtClean="0">
              <a:latin typeface="Comic Sans MS" panose="030F0702030302020204" pitchFamily="66" charset="0"/>
            </a:endParaRPr>
          </a:p>
          <a:p>
            <a:endParaRPr lang="en-US" sz="2000" dirty="0" smtClean="0">
              <a:latin typeface="Comic Sans MS" panose="030F0702030302020204" pitchFamily="66" charset="0"/>
            </a:endParaRPr>
          </a:p>
          <a:p>
            <a:r>
              <a:rPr lang="en-US" sz="2000" dirty="0" smtClean="0">
                <a:latin typeface="Comic Sans MS" panose="030F0702030302020204" pitchFamily="66" charset="0"/>
                <a:hlinkClick r:id="rId4"/>
              </a:rPr>
              <a:t>https://www.turtlediary.com/game/write-lowercase-letters.html</a:t>
            </a:r>
            <a:endParaRPr lang="en-US" sz="2000" dirty="0" smtClean="0">
              <a:latin typeface="Comic Sans MS" panose="030F0702030302020204" pitchFamily="66" charset="0"/>
            </a:endParaRPr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89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29636" y="4420117"/>
            <a:ext cx="68461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  <a:hlinkClick r:id="rId2"/>
              </a:rPr>
              <a:t>https://www.quia.com/cc/3112893.html</a:t>
            </a:r>
            <a:endParaRPr lang="en-US" sz="2800" dirty="0">
              <a:latin typeface="Comic Sans MS" panose="030F0702030302020204" pitchFamily="66" charset="0"/>
            </a:endParaRPr>
          </a:p>
          <a:p>
            <a:endParaRPr lang="el-GR" sz="28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6515" y="386951"/>
            <a:ext cx="3359187" cy="3340898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799268" y="831273"/>
            <a:ext cx="4607247" cy="1783138"/>
          </a:xfrm>
          <a:prstGeom prst="wedgeRoundRectCallout">
            <a:avLst>
              <a:gd name="adj1" fmla="val 77510"/>
              <a:gd name="adj2" fmla="val 2299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Concentrate!</a:t>
            </a:r>
          </a:p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Let’s play with letters Aa-</a:t>
            </a:r>
            <a:r>
              <a:rPr lang="en-US" sz="2400" dirty="0" err="1" smtClean="0">
                <a:latin typeface="Comic Sans MS" panose="030F0702030302020204" pitchFamily="66" charset="0"/>
              </a:rPr>
              <a:t>Hh</a:t>
            </a:r>
            <a:r>
              <a:rPr lang="en-US" sz="2400" dirty="0" smtClean="0">
                <a:latin typeface="Comic Sans MS" panose="030F0702030302020204" pitchFamily="66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2127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4874" y="4664230"/>
            <a:ext cx="713489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  <a:hlinkClick r:id="rId2"/>
              </a:rPr>
              <a:t>https://www.quia.com/mc/3112898.html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331" y="612503"/>
            <a:ext cx="3359187" cy="3346994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467810" y="1068946"/>
            <a:ext cx="4736031" cy="2034862"/>
          </a:xfrm>
          <a:prstGeom prst="wedgeRoundRectCallout">
            <a:avLst>
              <a:gd name="adj1" fmla="val 87735"/>
              <a:gd name="adj2" fmla="val 3546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Let’s play with letters Ii-Pp!</a:t>
            </a:r>
          </a:p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Match the capital with the </a:t>
            </a:r>
          </a:p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small letter!</a:t>
            </a:r>
            <a:endParaRPr lang="el-GR" sz="24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98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6764" y="275196"/>
            <a:ext cx="2578832" cy="257273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258355" y="463639"/>
            <a:ext cx="5151549" cy="1609860"/>
          </a:xfrm>
          <a:prstGeom prst="wedgeRoundRectCallout">
            <a:avLst>
              <a:gd name="adj1" fmla="val 64667"/>
              <a:gd name="adj2" fmla="val 219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Big B, little b! </a:t>
            </a:r>
          </a:p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What begins with Bb?</a:t>
            </a:r>
          </a:p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Click on the right picture!</a:t>
            </a:r>
            <a:endParaRPr lang="el-GR" sz="2800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1954" y="3227971"/>
            <a:ext cx="2445511" cy="2391645"/>
          </a:xfrm>
          <a:prstGeom prst="rect">
            <a:avLst/>
          </a:prstGeom>
        </p:spPr>
      </p:pic>
      <p:pic>
        <p:nvPicPr>
          <p:cNvPr id="7" name="Picture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2193" y="3227971"/>
            <a:ext cx="2653987" cy="305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65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>
            <a:hlinkClick r:id="rId2" action="ppaction://hlinksldjump"/>
          </p:cNvPr>
          <p:cNvSpPr/>
          <p:nvPr/>
        </p:nvSpPr>
        <p:spPr>
          <a:xfrm>
            <a:off x="10200068" y="5563673"/>
            <a:ext cx="1545464" cy="9916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0936" y="1059916"/>
            <a:ext cx="5808372" cy="450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48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2">
            <a:hlinkClick r:id="rId2" action="ppaction://hlinksldjump"/>
          </p:cNvPr>
          <p:cNvSpPr/>
          <p:nvPr/>
        </p:nvSpPr>
        <p:spPr>
          <a:xfrm>
            <a:off x="3052293" y="5769735"/>
            <a:ext cx="1777284" cy="8242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9875" y="667020"/>
            <a:ext cx="5271987" cy="527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6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0</TotalTime>
  <Words>202</Words>
  <Application>Microsoft Office PowerPoint</Application>
  <PresentationFormat>Widescreen</PresentationFormat>
  <Paragraphs>48</Paragraphs>
  <Slides>21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</vt:lpstr>
      <vt:lpstr>Century Schoolbook</vt:lpstr>
      <vt:lpstr>Comic Sans MS</vt:lpstr>
      <vt:lpstr>Corbel</vt:lpstr>
      <vt:lpstr>Feathered</vt:lpstr>
      <vt:lpstr>Alphabet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Useful links</vt:lpstr>
      <vt:lpstr>Images courtesy of: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2020-04-05T12:41:55Z</dcterms:created>
  <dcterms:modified xsi:type="dcterms:W3CDTF">2020-04-26T20:25:14Z</dcterms:modified>
</cp:coreProperties>
</file>