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74" r:id="rId5"/>
    <p:sldId id="257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What is Game based Learning (GBL)?</a:t>
          </a:r>
        </a:p>
        <a:p>
          <a:r>
            <a:rPr lang="el-GR" dirty="0"/>
            <a:t>Τι είναι η μάθηση με βάση το παιχνίδι;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BA5E5DDC-C967-4FE7-9B50-3011BF93E063}" type="pres">
      <dgm:prSet presAssocID="{01A66772-F185-4D58-B8BB-E9370D7A7A2B}" presName="vert0" presStyleCnt="0">
        <dgm:presLayoutVars>
          <dgm:dir/>
          <dgm:animOne val="branch"/>
          <dgm:animLvl val="lvl"/>
        </dgm:presLayoutVars>
      </dgm:prSet>
      <dgm:spPr/>
    </dgm:pt>
    <dgm:pt modelId="{37E21D81-E01C-49AD-8970-C2DD7D38465E}" type="pres">
      <dgm:prSet presAssocID="{40FC4FFE-8987-4A26-B7F4-8A516F18ADAE}" presName="thickLine" presStyleLbl="alignNode1" presStyleIdx="0" presStyleCnt="1"/>
      <dgm:spPr/>
    </dgm:pt>
    <dgm:pt modelId="{B054AE8C-65F1-4779-90B0-7BE4E8460746}" type="pres">
      <dgm:prSet presAssocID="{40FC4FFE-8987-4A26-B7F4-8A516F18ADAE}" presName="horz1" presStyleCnt="0"/>
      <dgm:spPr/>
    </dgm:pt>
    <dgm:pt modelId="{BBC365F6-07BC-4207-846A-895CBD35C44F}" type="pres">
      <dgm:prSet presAssocID="{40FC4FFE-8987-4A26-B7F4-8A516F18ADAE}" presName="tx1" presStyleLbl="revTx" presStyleIdx="0" presStyleCnt="1"/>
      <dgm:spPr/>
    </dgm:pt>
    <dgm:pt modelId="{BF0B34C5-4599-47A2-BADC-5E74FBC5B87B}" type="pres">
      <dgm:prSet presAssocID="{40FC4FFE-8987-4A26-B7F4-8A516F18ADAE}" presName="vert1" presStyleCnt="0"/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FB18908D-44EA-432B-BF48-A6B8D597BDF8}" type="presOf" srcId="{40FC4FFE-8987-4A26-B7F4-8A516F18ADAE}" destId="{BBC365F6-07BC-4207-846A-895CBD35C44F}" srcOrd="0" destOrd="0" presId="urn:microsoft.com/office/officeart/2008/layout/LinedList"/>
    <dgm:cxn modelId="{7834F0F9-E7AA-418E-A5A4-65F6719048B1}" type="presOf" srcId="{01A66772-F185-4D58-B8BB-E9370D7A7A2B}" destId="{BA5E5DDC-C967-4FE7-9B50-3011BF93E063}" srcOrd="0" destOrd="0" presId="urn:microsoft.com/office/officeart/2008/layout/LinedList"/>
    <dgm:cxn modelId="{323A506B-A5E3-4A96-B9FE-82CD5BC54C48}" type="presParOf" srcId="{BA5E5DDC-C967-4FE7-9B50-3011BF93E063}" destId="{37E21D81-E01C-49AD-8970-C2DD7D38465E}" srcOrd="0" destOrd="0" presId="urn:microsoft.com/office/officeart/2008/layout/LinedList"/>
    <dgm:cxn modelId="{7B86FBBC-C272-4321-9A94-F6A446CB1EE7}" type="presParOf" srcId="{BA5E5DDC-C967-4FE7-9B50-3011BF93E063}" destId="{B054AE8C-65F1-4779-90B0-7BE4E8460746}" srcOrd="1" destOrd="0" presId="urn:microsoft.com/office/officeart/2008/layout/LinedList"/>
    <dgm:cxn modelId="{545D250D-CB2D-418E-B836-91165CC1B1FF}" type="presParOf" srcId="{B054AE8C-65F1-4779-90B0-7BE4E8460746}" destId="{BBC365F6-07BC-4207-846A-895CBD35C44F}" srcOrd="0" destOrd="0" presId="urn:microsoft.com/office/officeart/2008/layout/LinedList"/>
    <dgm:cxn modelId="{1EF926A3-528C-4EE6-97DC-D5938DA0920B}" type="presParOf" srcId="{B054AE8C-65F1-4779-90B0-7BE4E8460746}" destId="{BF0B34C5-4599-47A2-BADC-5E74FBC5B8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1D81-E01C-49AD-8970-C2DD7D38465E}">
      <dsp:nvSpPr>
        <dsp:cNvPr id="0" name=""/>
        <dsp:cNvSpPr/>
      </dsp:nvSpPr>
      <dsp:spPr>
        <a:xfrm>
          <a:off x="0" y="0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65F6-07BC-4207-846A-895CBD35C44F}">
      <dsp:nvSpPr>
        <dsp:cNvPr id="0" name=""/>
        <dsp:cNvSpPr/>
      </dsp:nvSpPr>
      <dsp:spPr>
        <a:xfrm>
          <a:off x="0" y="0"/>
          <a:ext cx="6858000" cy="533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What is Game based Learning (GBL)?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kern="1200" dirty="0"/>
            <a:t>Τι είναι η μάθηση με βάση το παιχνίδι;</a:t>
          </a:r>
          <a:endParaRPr lang="en-US" sz="5400" kern="1200" dirty="0"/>
        </a:p>
      </dsp:txBody>
      <dsp:txXfrm>
        <a:off x="0" y="0"/>
        <a:ext cx="6858000" cy="533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tvrs.io/ChillyConsiderateBluewha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0E8EB0-6CAF-F327-1BC9-2F3DAC1E6C4E}"/>
              </a:ext>
            </a:extLst>
          </p:cNvPr>
          <p:cNvSpPr txBox="1"/>
          <p:nvPr/>
        </p:nvSpPr>
        <p:spPr>
          <a:xfrm>
            <a:off x="1625600" y="2124363"/>
            <a:ext cx="9097818" cy="331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ΔΗΜΟΤΙΚΟ ΣΧΟΛΕΙΟ ΜΑΚΕΔΟΝΙΤΙΣΣΑΣ Α΄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PLUS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 2020-1-CY01-KA101-065818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“Looking Ahead to The 2020s: New Decade, New Technologies, New Challenges”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Σχολική Χρονιά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2020-2022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730C17B-B79B-4F09-9550-3564A0A99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17" y="2848689"/>
            <a:ext cx="1466965" cy="82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55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6C01-1C60-4D19-B889-30FF0751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60F8-C240-4DB2-90B5-CD54795D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5659D-0BE5-4112-8D6F-B5FC8C0EB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32376-878D-4D37-A7B2-1C895E69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71475"/>
            <a:ext cx="113919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FEB9-DE5B-46E2-A6B9-61841815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D64F-EA69-4A8A-9B18-4C9768F4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CBFAA-E34E-4CEB-9E14-093D0369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20379-55EF-4AA5-9AE2-6F79FDCB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04787"/>
            <a:ext cx="116967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85FB1B-675D-E486-47AC-71C407B5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Digital games</a:t>
            </a:r>
            <a:br>
              <a:rPr lang="en-US" dirty="0"/>
            </a:b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</a:rPr>
              <a:t>Ψηφιακά παιχνίδια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FC1213D-F974-42BC-B848-7B0FF15EC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2103120"/>
            <a:ext cx="10058400" cy="384962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l-GR" altLang="en-US" sz="2800" dirty="0"/>
              <a:t>Τα ψηφιακά παιχνίδια μπορούν να συγκριθούν με τα επιτραπέζια παιχνίδια.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</a:rPr>
              <a:t>Το περιβάλλον εδώ είναι </a:t>
            </a:r>
            <a:r>
              <a:rPr lang="el-GR" altLang="en-US" sz="2800" dirty="0"/>
              <a:t>συνήθως </a:t>
            </a:r>
            <a:r>
              <a:rPr kumimoji="0" lang="el-GR" altLang="en-US" sz="2800" b="0" i="0" u="none" strike="noStrike" cap="none" normalizeH="0" baseline="0" dirty="0" err="1">
                <a:ln>
                  <a:noFill/>
                </a:ln>
                <a:effectLst/>
              </a:rPr>
              <a:t>online</a:t>
            </a: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</a:rPr>
              <a:t>Στην πραγματικότητα, οι περισσότερες εφαρμογές GBL χρησιμοποιούν διαδικτυακούς πίνακες τους οποίους ο εκπαιδευτικός μπορεί να επεξεργαστεί ή να προσθέσει εκπαιδευτικό περιεχόμενο ανάλογα με τους μαθησιακούς στόχους που θέλει να πετύχει. </a:t>
            </a:r>
          </a:p>
        </p:txBody>
      </p:sp>
    </p:spTree>
    <p:extLst>
      <p:ext uri="{BB962C8B-B14F-4D97-AF65-F5344CB8AC3E}">
        <p14:creationId xmlns:p14="http://schemas.microsoft.com/office/powerpoint/2010/main" val="340858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6888-F1A3-4459-B17D-49DB16FD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894B-0B3E-4626-B901-6E477F08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CB34F-CAB7-45EC-B184-913D6928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638175"/>
            <a:ext cx="111823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C744-F152-4104-A6E5-533F8113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0" i="0" kern="1200" cap="none" spc="0" baseline="0">
                <a:effectLst/>
              </a:rPr>
              <a:t>5 βήματα για να ενταχθεί το GBL στη μάθηση.</a:t>
            </a:r>
            <a:br>
              <a:rPr lang="en-US" sz="3400" b="0" i="0" kern="1200" cap="none" spc="0" baseline="0">
                <a:effectLst/>
              </a:rPr>
            </a:br>
            <a:endParaRPr lang="en-US" sz="3400" b="0" i="0" kern="1200" cap="none" spc="0" baseline="0">
              <a:effectLst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F269E1B-9C72-01DC-B688-DD4AD640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01750"/>
            <a:ext cx="10058400" cy="4749800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Προσδιορίστε το σκοπό του παιχνιδιού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Παρέμβαση: περιεχόμενο που θα βοηθήσει τους μαθητές να κατανοήσουν καλύτερα κάποιο περιεχόμενο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Εμπλουτισμό – Ενίσχυση γνωστικού περιεχόμενου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Παίξτε μόνοι σας το παιχνίδι και βεβαιωθείτε ότι είναι: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υθυγραμμισμένο με τους μαθησιακούς στόχους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ύκολο στη χρήση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λκυστικό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ροσαρμοσμένο στις δυνατότητες και δεξιότητες κάθε μαθητή.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Βεβαιωθείτε ότι ανταποκρίνεται στις προσδοκίες των γονέων Οι γονείς μπορεί να μην έχουν υπόψη την εκπαιδευτική αξία των παιχνιδιών. Μια ενημέρωση θα επιλύσει αυτό το πρόβλημα.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Αφιερώστε χρόνο στο προγραμματισμένο παιχνίδι στην τάξη. Η σποραδική χρήση της μάθησης με βάση το παιχνίδι μπορεί να μην επιτυγχάνει τους μαθησιακούς στόχους τόσο αποτελεσματικά. Η δραστηριότητα να εντάσσεται στο το πλάνο μαθήματός σας, όχι μια εκ των υστέρων σκέψη ή χρήση του παιχνιδιού ως εισιτήριο εισόδου ή εισιτήριο εξόδου.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Αξιολογήστε την επίτευξη των μαθησιακών στόχων καθ' όλη τη διάρκεια του παιχνιδιού.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2BF216-F8D2-4CF5-8EB6-267851061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1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F87D-B278-40D0-AEE8-66D7CD79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57CC-455D-4B0F-BDCD-87200C81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F04B-2CB2-4DDC-B986-6429E3CE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1"/>
            <a:ext cx="12192000" cy="67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B9BA-A2DC-4D93-995F-B2276E97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</a:t>
            </a:r>
            <a:r>
              <a:rPr lang="en-US" dirty="0"/>
              <a:t>extended reality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D93FA-A06E-4B67-9E07-07B0AC733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70" y="2170393"/>
            <a:ext cx="3691180" cy="29268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5DF8A-6FB5-4F32-8BA6-7CF26C09C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90" y="1638834"/>
            <a:ext cx="6803470" cy="2137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3ADF4-FAF7-47AA-8AA0-70346FCA5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90" y="3979023"/>
            <a:ext cx="7938810" cy="22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CDB4-9DFB-4E1B-AFF0-90A2E981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l-GR"/>
              <a:t>Εφαρμογές </a:t>
            </a:r>
            <a:r>
              <a:rPr lang="el-GR" dirty="0"/>
              <a:t>για </a:t>
            </a:r>
            <a:r>
              <a:rPr lang="en-US" dirty="0"/>
              <a:t>GBL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57245-BAD7-48BB-B25D-076F2CE8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882806"/>
            <a:ext cx="3933825" cy="1258824"/>
          </a:xfrm>
          <a:prstGeom prst="rect">
            <a:avLst/>
          </a:prstGeom>
          <a:noFill/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36C413F-14BB-418B-AECE-3B5F047BF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4048124"/>
            <a:ext cx="4006866" cy="15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r="17552" b="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280" y="393954"/>
            <a:ext cx="3400713" cy="1645920"/>
          </a:xfrm>
        </p:spPr>
        <p:txBody>
          <a:bodyPr anchor="b">
            <a:normAutofit/>
          </a:bodyPr>
          <a:lstStyle/>
          <a:p>
            <a:r>
              <a:rPr lang="en-US" b="1" dirty="0"/>
              <a:t>Digital Game-based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9280" y="2414292"/>
            <a:ext cx="3400714" cy="368170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Europass</a:t>
            </a:r>
            <a:r>
              <a:rPr lang="en-US" dirty="0"/>
              <a:t> Berlin</a:t>
            </a:r>
            <a:r>
              <a:rPr lang="el-GR" dirty="0"/>
              <a:t>, </a:t>
            </a:r>
            <a:r>
              <a:rPr lang="en-US" dirty="0"/>
              <a:t>Germany</a:t>
            </a:r>
          </a:p>
          <a:p>
            <a:pPr>
              <a:spcAft>
                <a:spcPts val="600"/>
              </a:spcAft>
            </a:pPr>
            <a:r>
              <a:rPr lang="en-US" dirty="0"/>
              <a:t>25-30 April 2022 </a:t>
            </a:r>
            <a:endParaRPr lang="el-GR" dirty="0"/>
          </a:p>
          <a:p>
            <a:pPr>
              <a:spcAft>
                <a:spcPts val="600"/>
              </a:spcAft>
            </a:pPr>
            <a:endParaRPr lang="el-GR" dirty="0"/>
          </a:p>
          <a:p>
            <a:pPr>
              <a:spcAft>
                <a:spcPts val="600"/>
              </a:spcAft>
            </a:pPr>
            <a:endParaRPr lang="el-GR" dirty="0"/>
          </a:p>
          <a:p>
            <a:pPr>
              <a:spcAft>
                <a:spcPts val="600"/>
              </a:spcAft>
            </a:pPr>
            <a:endParaRPr lang="el-GR" dirty="0"/>
          </a:p>
          <a:p>
            <a:pPr>
              <a:spcAft>
                <a:spcPts val="600"/>
              </a:spcAft>
            </a:pPr>
            <a:r>
              <a:rPr lang="el-GR" b="1" dirty="0"/>
              <a:t>Χάρης Χαραλάμπους</a:t>
            </a:r>
          </a:p>
          <a:p>
            <a:pPr>
              <a:spcAft>
                <a:spcPts val="600"/>
              </a:spcAft>
            </a:pPr>
            <a:r>
              <a:rPr lang="el-GR" dirty="0"/>
              <a:t>Δημοτικό Σχολείο Μακεδονίτισσας Α΄ </a:t>
            </a:r>
          </a:p>
          <a:p>
            <a:pPr>
              <a:spcAft>
                <a:spcPts val="600"/>
              </a:spcAft>
            </a:pPr>
            <a:r>
              <a:rPr lang="el-GR" dirty="0"/>
              <a:t>Σχολική Χρονιά 2022-23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indoor, desk&#10;&#10;Description automatically generated">
            <a:extLst>
              <a:ext uri="{FF2B5EF4-FFF2-40B4-BE49-F238E27FC236}">
                <a16:creationId xmlns:a16="http://schemas.microsoft.com/office/drawing/2014/main" id="{A342F67A-0348-2D99-C810-76E2D59C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4" y="448320"/>
            <a:ext cx="2845628" cy="5543552"/>
          </a:xfrm>
          <a:prstGeom prst="rect">
            <a:avLst/>
          </a:prstGeom>
        </p:spPr>
      </p:pic>
      <p:pic>
        <p:nvPicPr>
          <p:cNvPr id="25" name="Picture 2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6BC1FD2A-DA39-C5D2-30D9-49C21002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95" y="357834"/>
            <a:ext cx="2574359" cy="5724525"/>
          </a:xfrm>
          <a:prstGeom prst="rect">
            <a:avLst/>
          </a:prstGeom>
        </p:spPr>
      </p:pic>
      <p:pic>
        <p:nvPicPr>
          <p:cNvPr id="27" name="Picture 26" descr="A picture containing indoor, person, wall, toilet&#10;&#10;Description automatically generated">
            <a:extLst>
              <a:ext uri="{FF2B5EF4-FFF2-40B4-BE49-F238E27FC236}">
                <a16:creationId xmlns:a16="http://schemas.microsoft.com/office/drawing/2014/main" id="{C2A55AA9-0ECF-2A02-21C2-A6AD9EEF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21" y="357835"/>
            <a:ext cx="2762250" cy="5890565"/>
          </a:xfrm>
          <a:prstGeom prst="rect">
            <a:avLst/>
          </a:prstGeom>
        </p:spPr>
      </p:pic>
      <p:pic>
        <p:nvPicPr>
          <p:cNvPr id="29" name="Picture 28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C276288B-45C3-C323-5728-DCB4B6856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079" y="357834"/>
            <a:ext cx="2762250" cy="58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04A990A-11B3-72A7-F7C0-519DF1FC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5" y="351234"/>
            <a:ext cx="8207375" cy="615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91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47210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GBL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3654ADA-129B-40DD-8E73-ECD49B6337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458200" y="1079500"/>
            <a:ext cx="3162300" cy="517110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l-GR" altLang="en-US" sz="2400" dirty="0"/>
              <a:t>Ε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</a:rPr>
              <a:t>ίναι μια στρατηγική που χρησιμοποιεί την ιδέα του παιχνιδιού για την επίτευξη συγκεκριμέν</a:t>
            </a:r>
            <a:r>
              <a:rPr lang="el-GR" altLang="en-US" sz="2400" dirty="0"/>
              <a:t>ων μα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</a:rPr>
              <a:t>θησιακών στόχων (γνώσεις, δεξιότητες ή στάσεις).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</a:rPr>
              <a:t> Η χρήση αυτής της στρατηγικής διδασκαλίας έχει αποδειχθεί να είναι αποτελεσματική, γιατί τα παιχνίδια ενθαρρύνουν και δίνουν κίνητρα </a:t>
            </a:r>
            <a:r>
              <a:rPr lang="el-GR" altLang="en-US" sz="2400" dirty="0"/>
              <a:t>στους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</a:rPr>
              <a:t>μαθητές.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6626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88B9-702A-470A-82F4-7670561B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93E3-3655-4EED-A912-D03793B3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76C80-0C62-4E6F-BDBC-FBE01F569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95F8D-8035-465A-ABD8-567849F9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61925"/>
            <a:ext cx="113061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2401-47E0-470B-B0D0-1DB6E088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5EAC-D5B7-4647-A46D-EBEC13FC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8DFDC-6F18-4FCF-884C-A1DC009B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A9786-330F-4A99-AD76-FD1A04CA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81000"/>
            <a:ext cx="10839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791A-1FB7-4C7D-8FA1-1B5D5A2A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6DAA-F499-4A56-A744-E4E44C4F5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6480-72A8-4C3C-9747-7AB47B21D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7FACC-D16D-4F8B-8B8A-68759EB9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52400"/>
            <a:ext cx="114966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C508-9BF5-4610-BA91-3AD08FF6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929D-CCFB-4390-9EFB-86D4CD68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96BBA-A3C3-4DFB-BCAC-99C14A84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A3044-1E12-44A9-9747-A5D49AF6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687"/>
            <a:ext cx="114300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2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{47506AE3-2261-4DAE-8865-EFBE328C48CD}tf78438558_win32</Template>
  <TotalTime>334</TotalTime>
  <Words>332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SavonVTI</vt:lpstr>
      <vt:lpstr>PowerPoint Presentation</vt:lpstr>
      <vt:lpstr>Digital Game-based Learning</vt:lpstr>
      <vt:lpstr>PowerPoint Presentation</vt:lpstr>
      <vt:lpstr>PowerPoint Presentation</vt:lpstr>
      <vt:lpstr>GBL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games Ψηφιακά παιχνίδια</vt:lpstr>
      <vt:lpstr>PowerPoint Presentation</vt:lpstr>
      <vt:lpstr>5 βήματα για να ενταχθεί το GBL στη μάθηση. </vt:lpstr>
      <vt:lpstr>PowerPoint Presentation</vt:lpstr>
      <vt:lpstr>Εφαρμογές extended reality</vt:lpstr>
      <vt:lpstr>Εφαρμογές για GBL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Game-based Learning</dc:title>
  <dc:creator>Χαράλαμπος Χαραλάμπους</dc:creator>
  <cp:lastModifiedBy>Νόνη Ελευθερίου</cp:lastModifiedBy>
  <cp:revision>5</cp:revision>
  <dcterms:created xsi:type="dcterms:W3CDTF">2022-05-23T04:53:02Z</dcterms:created>
  <dcterms:modified xsi:type="dcterms:W3CDTF">2022-11-19T16:29:35Z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