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8"/>
  </p:notesMasterIdLst>
  <p:sldIdLst>
    <p:sldId id="271" r:id="rId3"/>
    <p:sldId id="256" r:id="rId4"/>
    <p:sldId id="257" r:id="rId5"/>
    <p:sldId id="258" r:id="rId6"/>
    <p:sldId id="259" r:id="rId7"/>
    <p:sldId id="260" r:id="rId8"/>
    <p:sldId id="261" r:id="rId9"/>
    <p:sldId id="262" r:id="rId10"/>
    <p:sldId id="263" r:id="rId11"/>
    <p:sldId id="264" r:id="rId12"/>
    <p:sldId id="266" r:id="rId13"/>
    <p:sldId id="267" r:id="rId14"/>
    <p:sldId id="268" r:id="rId15"/>
    <p:sldId id="269" r:id="rId16"/>
    <p:sldId id="27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6310A-5778-4726-B1A2-AD53A3618BFD}" type="datetimeFigureOut">
              <a:rPr lang="el-GR" smtClean="0"/>
              <a:t>8/6/2014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36878-E1A1-440F-8FAB-F2069792C7D7}" type="slidenum">
              <a:rPr lang="el-GR" smtClean="0"/>
              <a:t>‹#›</a:t>
            </a:fld>
            <a:endParaRPr lang="el-GR"/>
          </a:p>
        </p:txBody>
      </p:sp>
    </p:spTree>
    <p:extLst>
      <p:ext uri="{BB962C8B-B14F-4D97-AF65-F5344CB8AC3E}">
        <p14:creationId xmlns:p14="http://schemas.microsoft.com/office/powerpoint/2010/main" val="208312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B882CAA-EED5-408D-B97F-12FF75E2346D}" type="datetimeFigureOut">
              <a:rPr lang="el-GR" smtClean="0"/>
              <a:pPr/>
              <a:t>8/6/2014</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24E7E8E4-558E-4536-BCD7-8A1C90940FB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882CAA-EED5-408D-B97F-12FF75E2346D}" type="datetimeFigureOut">
              <a:rPr lang="el-GR" smtClean="0"/>
              <a:pPr/>
              <a:t>8/6/2014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E7E8E4-558E-4536-BCD7-8A1C90940FB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882CAA-EED5-408D-B97F-12FF75E2346D}" type="datetimeFigureOut">
              <a:rPr lang="el-GR" smtClean="0"/>
              <a:pPr/>
              <a:t>8/6/2014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E7E8E4-558E-4536-BCD7-8A1C90940FB9}"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003D255-B703-4E6E-A06F-822CEAE25513}" type="datetimeFigureOut">
              <a:rPr lang="el-GR" smtClean="0"/>
              <a:pPr/>
              <a:t>8/6/2014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003D255-B703-4E6E-A06F-822CEAE25513}" type="datetimeFigureOut">
              <a:rPr lang="el-GR" smtClean="0"/>
              <a:pPr/>
              <a:t>8/6/2014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3D255-B703-4E6E-A06F-822CEAE25513}" type="datetimeFigureOut">
              <a:rPr lang="el-GR" smtClean="0"/>
              <a:pPr/>
              <a:t>8/6/2014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003D255-B703-4E6E-A06F-822CEAE25513}" type="datetimeFigureOut">
              <a:rPr lang="el-GR" smtClean="0"/>
              <a:pPr/>
              <a:t>8/6/2014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003D255-B703-4E6E-A06F-822CEAE25513}" type="datetimeFigureOut">
              <a:rPr lang="el-GR" smtClean="0"/>
              <a:pPr/>
              <a:t>8/6/2014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003D255-B703-4E6E-A06F-822CEAE25513}" type="datetimeFigureOut">
              <a:rPr lang="el-GR" smtClean="0"/>
              <a:pPr/>
              <a:t>8/6/2014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3D255-B703-4E6E-A06F-822CEAE25513}" type="datetimeFigureOut">
              <a:rPr lang="el-GR" smtClean="0"/>
              <a:pPr/>
              <a:t>8/6/2014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3D255-B703-4E6E-A06F-822CEAE25513}" type="datetimeFigureOut">
              <a:rPr lang="el-GR" smtClean="0"/>
              <a:pPr/>
              <a:t>8/6/2014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882CAA-EED5-408D-B97F-12FF75E2346D}" type="datetimeFigureOut">
              <a:rPr lang="el-GR" smtClean="0"/>
              <a:pPr/>
              <a:t>8/6/2014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E7E8E4-558E-4536-BCD7-8A1C90940FB9}"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3D255-B703-4E6E-A06F-822CEAE25513}" type="datetimeFigureOut">
              <a:rPr lang="el-GR" smtClean="0"/>
              <a:pPr/>
              <a:t>8/6/2014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003D255-B703-4E6E-A06F-822CEAE25513}" type="datetimeFigureOut">
              <a:rPr lang="el-GR" smtClean="0"/>
              <a:pPr/>
              <a:t>8/6/2014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003D255-B703-4E6E-A06F-822CEAE25513}" type="datetimeFigureOut">
              <a:rPr lang="el-GR" smtClean="0"/>
              <a:pPr/>
              <a:t>8/6/2014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DC0924-95DB-4569-BCBE-E21E0663A4D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882CAA-EED5-408D-B97F-12FF75E2346D}" type="datetimeFigureOut">
              <a:rPr lang="el-GR" smtClean="0"/>
              <a:pPr/>
              <a:t>8/6/2014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4E7E8E4-558E-4536-BCD7-8A1C90940FB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882CAA-EED5-408D-B97F-12FF75E2346D}" type="datetimeFigureOut">
              <a:rPr lang="el-GR" smtClean="0"/>
              <a:pPr/>
              <a:t>8/6/2014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4E7E8E4-558E-4536-BCD7-8A1C90940FB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882CAA-EED5-408D-B97F-12FF75E2346D}" type="datetimeFigureOut">
              <a:rPr lang="el-GR" smtClean="0"/>
              <a:pPr/>
              <a:t>8/6/2014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4E7E8E4-558E-4536-BCD7-8A1C90940FB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882CAA-EED5-408D-B97F-12FF75E2346D}" type="datetimeFigureOut">
              <a:rPr lang="el-GR" smtClean="0"/>
              <a:pPr/>
              <a:t>8/6/2014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4E7E8E4-558E-4536-BCD7-8A1C90940FB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82CAA-EED5-408D-B97F-12FF75E2346D}" type="datetimeFigureOut">
              <a:rPr lang="el-GR" smtClean="0"/>
              <a:pPr/>
              <a:t>8/6/2014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4E7E8E4-558E-4536-BCD7-8A1C90940FB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882CAA-EED5-408D-B97F-12FF75E2346D}" type="datetimeFigureOut">
              <a:rPr lang="el-GR" smtClean="0"/>
              <a:pPr/>
              <a:t>8/6/2014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4E7E8E4-558E-4536-BCD7-8A1C90940FB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882CAA-EED5-408D-B97F-12FF75E2346D}" type="datetimeFigureOut">
              <a:rPr lang="el-GR" smtClean="0"/>
              <a:pPr/>
              <a:t>8/6/2014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24E7E8E4-558E-4536-BCD7-8A1C90940FB9}"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882CAA-EED5-408D-B97F-12FF75E2346D}" type="datetimeFigureOut">
              <a:rPr lang="el-GR" smtClean="0"/>
              <a:pPr/>
              <a:t>8/6/2014</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E7E8E4-558E-4536-BCD7-8A1C90940FB9}"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3D255-B703-4E6E-A06F-822CEAE25513}" type="datetimeFigureOut">
              <a:rPr lang="el-GR" smtClean="0"/>
              <a:pPr/>
              <a:t>8/6/2014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C0924-95DB-4569-BCBE-E21E0663A4D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xml"/><Relationship Id="rId1" Type="http://schemas.openxmlformats.org/officeDocument/2006/relationships/audio" Target="../media/audio10.wav"/><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audio" Target="../media/audio11.wav"/><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3.xml"/><Relationship Id="rId1" Type="http://schemas.openxmlformats.org/officeDocument/2006/relationships/audio" Target="../media/audio12.wav"/><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xml"/><Relationship Id="rId1" Type="http://schemas.openxmlformats.org/officeDocument/2006/relationships/audio" Target="../media/audio13.wav"/><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3.xml"/><Relationship Id="rId1" Type="http://schemas.openxmlformats.org/officeDocument/2006/relationships/audio" Target="../media/audio14.wav"/><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3.xml"/><Relationship Id="rId1" Type="http://schemas.openxmlformats.org/officeDocument/2006/relationships/audio" Target="../media/audio15.wav"/><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audio" Target="../media/audio5.wav"/><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audio" Target="../media/audio6.wav"/><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audio" Target="../media/audio7.wav"/><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audio" Target="../media/audio8.wav"/><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audio" Target="../media/audio9.wav"/><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8C57B63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5976" y="404664"/>
            <a:ext cx="4355976" cy="6061595"/>
          </a:xfrm>
          <a:prstGeom prst="rect">
            <a:avLst/>
          </a:prstGeom>
          <a:noFill/>
          <a:ln w="9525" algn="in">
            <a:noFill/>
            <a:miter lim="800000"/>
            <a:headEnd/>
            <a:tailEnd/>
          </a:ln>
          <a:effectLst/>
        </p:spPr>
      </p:pic>
      <p:sp>
        <p:nvSpPr>
          <p:cNvPr id="4" name="TextBox 3"/>
          <p:cNvSpPr txBox="1"/>
          <p:nvPr/>
        </p:nvSpPr>
        <p:spPr>
          <a:xfrm>
            <a:off x="827584" y="1916832"/>
            <a:ext cx="2880320" cy="1077218"/>
          </a:xfrm>
          <a:prstGeom prst="rect">
            <a:avLst/>
          </a:prstGeom>
          <a:noFill/>
        </p:spPr>
        <p:txBody>
          <a:bodyPr wrap="square" rtlCol="0">
            <a:spAutoFit/>
          </a:bodyPr>
          <a:lstStyle/>
          <a:p>
            <a:pPr algn="ctr"/>
            <a:r>
              <a:rPr lang="en-US" sz="3200" b="1" i="1" dirty="0" smtClean="0">
                <a:solidFill>
                  <a:srgbClr val="FFC000"/>
                </a:solidFill>
                <a:latin typeface="Batang" pitchFamily="18" charset="-127"/>
                <a:ea typeface="Batang" pitchFamily="18" charset="-127"/>
              </a:rPr>
              <a:t>The Sick Princess</a:t>
            </a:r>
            <a:endParaRPr lang="el-GR" sz="3200" b="1" i="1" dirty="0">
              <a:solidFill>
                <a:srgbClr val="FFC000"/>
              </a:solidFill>
              <a:latin typeface="Batang" pitchFamily="18" charset="-127"/>
              <a:ea typeface="Batang" pitchFamily="18" charset="-127"/>
            </a:endParaRPr>
          </a:p>
        </p:txBody>
      </p:sp>
      <p:sp>
        <p:nvSpPr>
          <p:cNvPr id="5" name="TextBox 4"/>
          <p:cNvSpPr txBox="1"/>
          <p:nvPr/>
        </p:nvSpPr>
        <p:spPr>
          <a:xfrm>
            <a:off x="395536" y="3140968"/>
            <a:ext cx="3816424" cy="2339102"/>
          </a:xfrm>
          <a:prstGeom prst="rect">
            <a:avLst/>
          </a:prstGeom>
          <a:noFill/>
        </p:spPr>
        <p:txBody>
          <a:bodyPr wrap="square" rtlCol="0">
            <a:spAutoFit/>
          </a:bodyPr>
          <a:lstStyle/>
          <a:p>
            <a:pPr algn="ctr"/>
            <a:r>
              <a:rPr lang="en-US" b="1" dirty="0" smtClean="0">
                <a:solidFill>
                  <a:srgbClr val="FFFF00"/>
                </a:solidFill>
              </a:rPr>
              <a:t>A medieval fairytale from Cyprus, illustrated by students of</a:t>
            </a:r>
          </a:p>
          <a:p>
            <a:pPr algn="ctr"/>
            <a:r>
              <a:rPr lang="en-US" b="1" dirty="0" smtClean="0">
                <a:solidFill>
                  <a:srgbClr val="FFFF00"/>
                </a:solidFill>
              </a:rPr>
              <a:t>  Makedonitissa A’ Primary School in Nicosia, for the implementation of the eTwinning project: </a:t>
            </a:r>
          </a:p>
          <a:p>
            <a:pPr algn="ctr"/>
            <a:r>
              <a:rPr lang="en-US" sz="1900" b="1" dirty="0" smtClean="0">
                <a:solidFill>
                  <a:srgbClr val="FFFF00"/>
                </a:solidFill>
              </a:rPr>
              <a:t>“</a:t>
            </a:r>
            <a:r>
              <a:rPr lang="en-US" sz="1900" b="1" i="1" dirty="0" smtClean="0"/>
              <a:t>Let’s present a fairytale from our country to Europe</a:t>
            </a:r>
            <a:r>
              <a:rPr lang="en-US" sz="1900" b="1" dirty="0" smtClean="0">
                <a:solidFill>
                  <a:srgbClr val="FFFF00"/>
                </a:solidFill>
              </a:rPr>
              <a:t>” </a:t>
            </a:r>
            <a:endParaRPr lang="el-GR" sz="1900" b="1" dirty="0">
              <a:solidFill>
                <a:srgbClr val="FFFF00"/>
              </a:solidFill>
            </a:endParaRPr>
          </a:p>
        </p:txBody>
      </p:sp>
      <p:sp>
        <p:nvSpPr>
          <p:cNvPr id="6" name="TextBox 5"/>
          <p:cNvSpPr txBox="1"/>
          <p:nvPr/>
        </p:nvSpPr>
        <p:spPr>
          <a:xfrm>
            <a:off x="1331640" y="5805264"/>
            <a:ext cx="2016224" cy="523220"/>
          </a:xfrm>
          <a:prstGeom prst="rect">
            <a:avLst/>
          </a:prstGeom>
          <a:noFill/>
        </p:spPr>
        <p:txBody>
          <a:bodyPr wrap="square" rtlCol="0">
            <a:spAutoFit/>
          </a:bodyPr>
          <a:lstStyle/>
          <a:p>
            <a:r>
              <a:rPr lang="en-US" sz="2800" b="1" dirty="0" smtClean="0">
                <a:solidFill>
                  <a:srgbClr val="FFC000"/>
                </a:solidFill>
              </a:rPr>
              <a:t>May 2014</a:t>
            </a:r>
            <a:endParaRPr lang="el-GR" sz="2800" b="1" dirty="0">
              <a:solidFill>
                <a:srgbClr val="FFC000"/>
              </a:solidFill>
            </a:endParaRPr>
          </a:p>
        </p:txBody>
      </p:sp>
      <p:pic>
        <p:nvPicPr>
          <p:cNvPr id="7" name="Picture 4" descr=" "/>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3608" y="548680"/>
            <a:ext cx="2664296" cy="888099"/>
          </a:xfrm>
          <a:prstGeom prst="rect">
            <a:avLst/>
          </a:prstGeom>
          <a:noFill/>
        </p:spPr>
      </p:pic>
      <p:pic>
        <p:nvPicPr>
          <p:cNvPr id="15" name="Recorded Sound">
            <a:hlinkClick r:id="" action="ppaction://media"/>
          </p:cNvPr>
          <p:cNvPicPr>
            <a:picLocks noRot="1" noChangeAspect="1"/>
          </p:cNvPicPr>
          <p:nvPr>
            <a:wavAudioFile r:embed="rId1" name="Recorded Sound"/>
          </p:nvPr>
        </p:nvPicPr>
        <p:blipFill>
          <a:blip r:embed="rId5" cstate="print"/>
          <a:stretch>
            <a:fillRect/>
          </a:stretch>
        </p:blipFill>
        <p:spPr>
          <a:xfrm>
            <a:off x="3419872" y="5661248"/>
            <a:ext cx="648072" cy="648072"/>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ox(in)">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amond(in)">
                                      <p:cBhvr>
                                        <p:cTn id="22" dur="2000"/>
                                        <p:tgtEl>
                                          <p:spTgt spid="5">
                                            <p:txEl>
                                              <p:pRg st="0" end="0"/>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diamond(in)">
                                      <p:cBhvr>
                                        <p:cTn id="25" dur="2000"/>
                                        <p:tgtEl>
                                          <p:spTgt spid="5">
                                            <p:txEl>
                                              <p:pRg st="1" end="1"/>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diamond(in)">
                                      <p:cBhvr>
                                        <p:cTn id="28" dur="2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19720" fill="hold"/>
                                        <p:tgtEl>
                                          <p:spTgt spid="15"/>
                                        </p:tgtEl>
                                      </p:cBhvr>
                                    </p:cmd>
                                  </p:childTnLst>
                                </p:cTn>
                              </p:par>
                            </p:childTnLst>
                          </p:cTn>
                        </p:par>
                      </p:childTnLst>
                    </p:cTn>
                  </p:par>
                </p:childTnLst>
              </p:cTn>
              <p:nextCondLst>
                <p:cond evt="onClick" delay="0">
                  <p:tgtEl>
                    <p:spTgt spid="15"/>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42D5624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955054" y="-442883"/>
            <a:ext cx="3456384" cy="4863448"/>
          </a:xfrm>
          <a:prstGeom prst="rect">
            <a:avLst/>
          </a:prstGeom>
          <a:noFill/>
          <a:ln w="9525" algn="in">
            <a:noFill/>
            <a:miter lim="800000"/>
            <a:headEnd/>
            <a:tailEnd/>
          </a:ln>
          <a:effectLst/>
        </p:spPr>
      </p:pic>
      <p:sp>
        <p:nvSpPr>
          <p:cNvPr id="5" name="TextBox 4"/>
          <p:cNvSpPr txBox="1"/>
          <p:nvPr/>
        </p:nvSpPr>
        <p:spPr>
          <a:xfrm>
            <a:off x="467544" y="4005064"/>
            <a:ext cx="4608512" cy="2462212"/>
          </a:xfrm>
          <a:prstGeom prst="rect">
            <a:avLst/>
          </a:prstGeom>
          <a:noFill/>
        </p:spPr>
        <p:txBody>
          <a:bodyPr wrap="square" rtlCol="0">
            <a:spAutoFit/>
          </a:bodyPr>
          <a:lstStyle/>
          <a:p>
            <a:r>
              <a:rPr lang="en-US" sz="2200" b="1" dirty="0" smtClean="0"/>
              <a:t>The princess didn’t hesitate a minute. She looked around her and, seeing that nobody was there, took her cloths off and dived into the crystal, sparkling  spring. She immediately felt relieved too!</a:t>
            </a:r>
            <a:endParaRPr lang="el-GR" sz="2200" b="1" dirty="0"/>
          </a:p>
        </p:txBody>
      </p:sp>
      <p:pic>
        <p:nvPicPr>
          <p:cNvPr id="6" name="Picture 4" descr="A815294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080" y="2132856"/>
            <a:ext cx="3851920" cy="4428468"/>
          </a:xfrm>
          <a:prstGeom prst="rect">
            <a:avLst/>
          </a:prstGeom>
          <a:noFill/>
          <a:ln w="9525" algn="in">
            <a:noFill/>
            <a:miter lim="800000"/>
            <a:headEnd/>
            <a:tailEnd/>
          </a:ln>
          <a:effectLst/>
        </p:spPr>
      </p:pic>
      <p:pic>
        <p:nvPicPr>
          <p:cNvPr id="9" name="Recorded Sound">
            <a:hlinkClick r:id="" action="ppaction://media"/>
          </p:cNvPr>
          <p:cNvPicPr>
            <a:picLocks noRot="1" noChangeAspect="1"/>
          </p:cNvPicPr>
          <p:nvPr>
            <a:wavAudioFile r:embed="rId1" name="Recorded Sound"/>
          </p:nvPr>
        </p:nvPicPr>
        <p:blipFill>
          <a:blip r:embed="rId5" cstate="print"/>
          <a:stretch>
            <a:fillRect/>
          </a:stretch>
        </p:blipFill>
        <p:spPr>
          <a:xfrm>
            <a:off x="6460976" y="764704"/>
            <a:ext cx="720080" cy="720080"/>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22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1181" fill="hold"/>
                                        <p:tgtEl>
                                          <p:spTgt spid="9"/>
                                        </p:tgtEl>
                                      </p:cBhvr>
                                    </p:cmd>
                                  </p:childTnLst>
                                </p:cTn>
                              </p:par>
                            </p:childTnLst>
                          </p:cTn>
                        </p:par>
                      </p:childTnLst>
                    </p:cTn>
                  </p:par>
                </p:childTnLst>
              </p:cTn>
              <p:nextCondLst>
                <p:cond evt="onClick" delay="0">
                  <p:tgtEl>
                    <p:spTgt spid="9"/>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3AB6FBA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23928" y="188640"/>
            <a:ext cx="4968737" cy="6453336"/>
          </a:xfrm>
          <a:prstGeom prst="rect">
            <a:avLst/>
          </a:prstGeom>
          <a:noFill/>
          <a:ln w="9525" algn="in">
            <a:noFill/>
            <a:miter lim="800000"/>
            <a:headEnd/>
            <a:tailEnd/>
          </a:ln>
          <a:effectLst/>
        </p:spPr>
      </p:pic>
      <p:sp>
        <p:nvSpPr>
          <p:cNvPr id="4" name="TextBox 3"/>
          <p:cNvSpPr txBox="1"/>
          <p:nvPr/>
        </p:nvSpPr>
        <p:spPr>
          <a:xfrm>
            <a:off x="251520" y="1268760"/>
            <a:ext cx="2808312" cy="4493537"/>
          </a:xfrm>
          <a:prstGeom prst="rect">
            <a:avLst/>
          </a:prstGeom>
          <a:noFill/>
        </p:spPr>
        <p:txBody>
          <a:bodyPr wrap="square" rtlCol="0">
            <a:spAutoFit/>
          </a:bodyPr>
          <a:lstStyle/>
          <a:p>
            <a:r>
              <a:rPr lang="en-US" sz="2200" b="1" dirty="0" smtClean="0"/>
              <a:t>At noon, as she was walking back to the castle, she  felt energetic, happy and relaxed. She wondered whether the water  of that spring could cure her disease. </a:t>
            </a:r>
          </a:p>
          <a:p>
            <a:r>
              <a:rPr lang="en-US" sz="2200" b="1" dirty="0" smtClean="0"/>
              <a:t>From that moment on, she decided to visit the spring every day. </a:t>
            </a:r>
            <a:endParaRPr lang="el-GR" sz="2200" b="1" dirty="0"/>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2428528" y="5445224"/>
            <a:ext cx="792088" cy="792088"/>
          </a:xfrm>
          <a:prstGeom prst="rect">
            <a:avLst/>
          </a:prstGeom>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ircle(in)">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431"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C57B63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536" y="188640"/>
            <a:ext cx="4601468" cy="6403212"/>
          </a:xfrm>
          <a:prstGeom prst="rect">
            <a:avLst/>
          </a:prstGeom>
          <a:noFill/>
          <a:ln w="9525" algn="in">
            <a:noFill/>
            <a:miter lim="800000"/>
            <a:headEnd/>
            <a:tailEnd/>
          </a:ln>
          <a:effectLst/>
        </p:spPr>
      </p:pic>
      <p:sp>
        <p:nvSpPr>
          <p:cNvPr id="4" name="TextBox 3"/>
          <p:cNvSpPr txBox="1"/>
          <p:nvPr/>
        </p:nvSpPr>
        <p:spPr>
          <a:xfrm>
            <a:off x="5364088" y="1700808"/>
            <a:ext cx="3024336" cy="3477875"/>
          </a:xfrm>
          <a:prstGeom prst="rect">
            <a:avLst/>
          </a:prstGeom>
          <a:noFill/>
        </p:spPr>
        <p:txBody>
          <a:bodyPr wrap="square" rtlCol="0">
            <a:spAutoFit/>
          </a:bodyPr>
          <a:lstStyle/>
          <a:p>
            <a:r>
              <a:rPr lang="en-US" sz="2200" b="1" dirty="0" smtClean="0"/>
              <a:t>In a month’s time she was completely cured! She therefore began preparations  for her return home in Nicosia, along with her beloved dog, which, by then, was also completely cured.</a:t>
            </a:r>
            <a:endParaRPr lang="el-GR" sz="2200" b="1" dirty="0"/>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6300192" y="5157192"/>
            <a:ext cx="808856" cy="808856"/>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890" fill="hold"/>
                                        <p:tgtEl>
                                          <p:spTgt spid="7"/>
                                        </p:tgtEl>
                                      </p:cBhvr>
                                    </p:cmd>
                                  </p:childTnLst>
                                </p:cTn>
                              </p:par>
                            </p:childTnLst>
                          </p:cTn>
                        </p:par>
                      </p:childTnLst>
                    </p:cTn>
                  </p:par>
                </p:childTnLst>
              </p:cTn>
              <p:nextCondLst>
                <p:cond evt="onClick" delay="0">
                  <p:tgtEl>
                    <p:spTgt spid="7"/>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8D5BC1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03713" y="60325"/>
            <a:ext cx="4840287" cy="6804025"/>
          </a:xfrm>
          <a:prstGeom prst="rect">
            <a:avLst/>
          </a:prstGeom>
          <a:noFill/>
          <a:ln w="9525" algn="in">
            <a:noFill/>
            <a:miter lim="800000"/>
            <a:headEnd/>
            <a:tailEnd/>
          </a:ln>
          <a:effectLst/>
        </p:spPr>
      </p:pic>
      <p:sp>
        <p:nvSpPr>
          <p:cNvPr id="3" name="TextBox 2"/>
          <p:cNvSpPr txBox="1"/>
          <p:nvPr/>
        </p:nvSpPr>
        <p:spPr>
          <a:xfrm>
            <a:off x="251520" y="1196752"/>
            <a:ext cx="3528392" cy="5170645"/>
          </a:xfrm>
          <a:prstGeom prst="rect">
            <a:avLst/>
          </a:prstGeom>
          <a:noFill/>
        </p:spPr>
        <p:txBody>
          <a:bodyPr wrap="square" rtlCol="0">
            <a:spAutoFit/>
          </a:bodyPr>
          <a:lstStyle/>
          <a:p>
            <a:r>
              <a:rPr lang="en-US" sz="2200" b="1" dirty="0" smtClean="0"/>
              <a:t>However, one night she had a strange dream. Saint John Chrysostom appeared in her dream and told her:</a:t>
            </a:r>
          </a:p>
          <a:p>
            <a:r>
              <a:rPr lang="en-US" sz="2200" b="1" dirty="0" smtClean="0"/>
              <a:t>“Where are you going, Maria? Here is your place, the place where you have been cured. Beside my spring you should build a church and a monastery. You should name them after me, and live there forever.”</a:t>
            </a:r>
            <a:endParaRPr lang="el-GR" sz="2200" b="1" dirty="0"/>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3131840" y="5733256"/>
            <a:ext cx="576064" cy="576064"/>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edge">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7960" fill="hold"/>
                                        <p:tgtEl>
                                          <p:spTgt spid="7"/>
                                        </p:tgtEl>
                                      </p:cBhvr>
                                    </p:cmd>
                                  </p:childTnLst>
                                </p:cTn>
                              </p:par>
                            </p:childTnLst>
                          </p:cTn>
                        </p:par>
                      </p:childTnLst>
                    </p:cTn>
                  </p:par>
                </p:childTnLst>
              </p:cTn>
              <p:nextCondLst>
                <p:cond evt="onClick" delay="0">
                  <p:tgtEl>
                    <p:spTgt spid="7"/>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2C99C4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120605" y="848797"/>
            <a:ext cx="5918397" cy="5030131"/>
          </a:xfrm>
          <a:prstGeom prst="rect">
            <a:avLst/>
          </a:prstGeom>
          <a:noFill/>
          <a:ln w="9525" algn="in">
            <a:noFill/>
            <a:miter lim="800000"/>
            <a:headEnd/>
            <a:tailEnd/>
          </a:ln>
          <a:effectLst/>
        </p:spPr>
      </p:pic>
      <p:sp>
        <p:nvSpPr>
          <p:cNvPr id="3" name="TextBox 2"/>
          <p:cNvSpPr txBox="1"/>
          <p:nvPr/>
        </p:nvSpPr>
        <p:spPr>
          <a:xfrm>
            <a:off x="5867400" y="457200"/>
            <a:ext cx="2736304" cy="5324535"/>
          </a:xfrm>
          <a:prstGeom prst="rect">
            <a:avLst/>
          </a:prstGeom>
          <a:noFill/>
        </p:spPr>
        <p:txBody>
          <a:bodyPr wrap="square" rtlCol="0">
            <a:spAutoFit/>
          </a:bodyPr>
          <a:lstStyle/>
          <a:p>
            <a:r>
              <a:rPr lang="en-US" sz="2000" b="1" dirty="0" smtClean="0"/>
              <a:t>The princess woke up, but the words of the Saint were still resounding in her ears. She promptly started building the church and the monastery, as the Saint had instructed her. </a:t>
            </a:r>
            <a:endParaRPr lang="el-GR" sz="2000" b="1" dirty="0" smtClean="0"/>
          </a:p>
          <a:p>
            <a:r>
              <a:rPr lang="en-US" sz="2000" b="1" dirty="0" smtClean="0"/>
              <a:t>As soon as the villagers living there heard what she was trying to do, they willingly offered her all the help they could. </a:t>
            </a:r>
            <a:endParaRPr lang="el-GR" sz="2000" b="1" dirty="0"/>
          </a:p>
        </p:txBody>
      </p:sp>
      <p:pic>
        <p:nvPicPr>
          <p:cNvPr id="9" name="Recorded Sound">
            <a:hlinkClick r:id="" action="ppaction://media"/>
          </p:cNvPr>
          <p:cNvPicPr>
            <a:picLocks noRot="1" noChangeAspect="1"/>
          </p:cNvPicPr>
          <p:nvPr>
            <a:wavAudioFile r:embed="rId1" name="Recorded Sound"/>
          </p:nvPr>
        </p:nvPicPr>
        <p:blipFill>
          <a:blip r:embed="rId4" cstate="print"/>
          <a:stretch>
            <a:fillRect/>
          </a:stretch>
        </p:blipFill>
        <p:spPr>
          <a:xfrm>
            <a:off x="5940152" y="5805264"/>
            <a:ext cx="304800" cy="3048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plus(in)">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8800" fill="hold"/>
                                        <p:tgtEl>
                                          <p:spTgt spid="9"/>
                                        </p:tgtEl>
                                      </p:cBhvr>
                                    </p:cmd>
                                  </p:childTnLst>
                                </p:cTn>
                              </p:par>
                            </p:childTnLst>
                          </p:cTn>
                        </p:par>
                      </p:childTnLst>
                    </p:cTn>
                  </p:par>
                </p:childTnLst>
              </p:cTn>
              <p:nextCondLst>
                <p:cond evt="onClick" delay="0">
                  <p:tgtEl>
                    <p:spTgt spid="9"/>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39588C4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3022780" y="801757"/>
            <a:ext cx="6453336" cy="5371119"/>
          </a:xfrm>
          <a:prstGeom prst="rect">
            <a:avLst/>
          </a:prstGeom>
          <a:noFill/>
          <a:ln w="9525" algn="in">
            <a:noFill/>
            <a:miter lim="800000"/>
            <a:headEnd/>
            <a:tailEnd/>
          </a:ln>
          <a:effectLst/>
        </p:spPr>
      </p:pic>
      <p:sp>
        <p:nvSpPr>
          <p:cNvPr id="3" name="TextBox 2"/>
          <p:cNvSpPr txBox="1"/>
          <p:nvPr/>
        </p:nvSpPr>
        <p:spPr>
          <a:xfrm>
            <a:off x="467544" y="1412776"/>
            <a:ext cx="2520280" cy="4493537"/>
          </a:xfrm>
          <a:prstGeom prst="rect">
            <a:avLst/>
          </a:prstGeom>
          <a:noFill/>
        </p:spPr>
        <p:txBody>
          <a:bodyPr wrap="square" rtlCol="0">
            <a:spAutoFit/>
          </a:bodyPr>
          <a:lstStyle/>
          <a:p>
            <a:r>
              <a:rPr lang="en-US" sz="2200" b="1" dirty="0" smtClean="0"/>
              <a:t>In a few months’  time, the church  and the  monastery were completed. </a:t>
            </a:r>
          </a:p>
          <a:p>
            <a:r>
              <a:rPr lang="en-US" sz="2200" b="1" dirty="0" smtClean="0"/>
              <a:t>The princess, her  loyal dog and all her servants lived there peacefully, praising Saint John until the end of their lives.</a:t>
            </a:r>
            <a:endParaRPr lang="el-GR" sz="2200" b="1" dirty="0"/>
          </a:p>
        </p:txBody>
      </p:sp>
      <p:pic>
        <p:nvPicPr>
          <p:cNvPr id="10" name="Recorded Sound">
            <a:hlinkClick r:id="" action="ppaction://media"/>
          </p:cNvPr>
          <p:cNvPicPr>
            <a:picLocks noRot="1" noChangeAspect="1"/>
          </p:cNvPicPr>
          <p:nvPr>
            <a:wavAudioFile r:embed="rId1" name="Recorded Sound"/>
          </p:nvPr>
        </p:nvPicPr>
        <p:blipFill>
          <a:blip r:embed="rId4" cstate="print"/>
          <a:stretch>
            <a:fillRect/>
          </a:stretch>
        </p:blipFill>
        <p:spPr>
          <a:xfrm>
            <a:off x="1331640" y="5805264"/>
            <a:ext cx="648072" cy="648072"/>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0" fill="hold"/>
                                        <p:tgtEl>
                                          <p:spTgt spid="15363"/>
                                        </p:tgtEl>
                                        <p:attrNameLst>
                                          <p:attrName>ppt_x</p:attrName>
                                        </p:attrNameLst>
                                      </p:cBhvr>
                                      <p:tavLst>
                                        <p:tav tm="0">
                                          <p:val>
                                            <p:strVal val="#ppt_x"/>
                                          </p:val>
                                        </p:tav>
                                        <p:tav tm="100000">
                                          <p:val>
                                            <p:strVal val="#ppt_x"/>
                                          </p:val>
                                        </p:tav>
                                      </p:tavLst>
                                    </p:anim>
                                    <p:anim calcmode="lin" valueType="num">
                                      <p:cBhvr additive="base">
                                        <p:cTn id="8" dur="50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9751" fill="hold"/>
                                        <p:tgtEl>
                                          <p:spTgt spid="10"/>
                                        </p:tgtEl>
                                      </p:cBhvr>
                                    </p:cmd>
                                  </p:childTnLst>
                                </p:cTn>
                              </p:par>
                            </p:childTnLst>
                          </p:cTn>
                        </p:par>
                      </p:childTnLst>
                    </p:cTn>
                  </p:par>
                </p:childTnLst>
              </p:cTn>
              <p:nextCondLst>
                <p:cond evt="onClick" delay="0">
                  <p:tgtEl>
                    <p:spTgt spid="1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F8F831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1919213" y="-758973"/>
            <a:ext cx="4680520" cy="6575746"/>
          </a:xfrm>
          <a:prstGeom prst="rect">
            <a:avLst/>
          </a:prstGeom>
          <a:noFill/>
          <a:ln w="9525" algn="in">
            <a:noFill/>
            <a:miter lim="800000"/>
            <a:headEnd/>
            <a:tailEnd/>
          </a:ln>
          <a:effectLst/>
        </p:spPr>
      </p:pic>
      <p:sp>
        <p:nvSpPr>
          <p:cNvPr id="9" name="TextBox 8"/>
          <p:cNvSpPr txBox="1"/>
          <p:nvPr/>
        </p:nvSpPr>
        <p:spPr>
          <a:xfrm>
            <a:off x="611560" y="4941168"/>
            <a:ext cx="7704856" cy="1323439"/>
          </a:xfrm>
          <a:prstGeom prst="rect">
            <a:avLst/>
          </a:prstGeom>
          <a:noFill/>
        </p:spPr>
        <p:txBody>
          <a:bodyPr wrap="square" rtlCol="0">
            <a:spAutoFit/>
          </a:bodyPr>
          <a:lstStyle/>
          <a:p>
            <a:r>
              <a:rPr lang="en-GB" sz="2000" b="1" dirty="0" smtClean="0"/>
              <a:t>Once upon a time, a princess lived in Nicosia, the capital of the lovely island of Cyprus. Her name was Maria De Molino and she was very beautiful. Her days were passing joyfully, with dances in palaces, walks and excursions outdoors.</a:t>
            </a:r>
            <a:endParaRPr lang="en-GB" sz="2000" b="1" dirty="0"/>
          </a:p>
        </p:txBody>
      </p:sp>
      <p:pic>
        <p:nvPicPr>
          <p:cNvPr id="14" name="Recorded Sound">
            <a:hlinkClick r:id="" action="ppaction://media"/>
          </p:cNvPr>
          <p:cNvPicPr>
            <a:picLocks noRot="1" noChangeAspect="1"/>
          </p:cNvPicPr>
          <p:nvPr>
            <a:wavAudioFile r:embed="rId1" name="Recorded Sound"/>
          </p:nvPr>
        </p:nvPicPr>
        <p:blipFill>
          <a:blip r:embed="rId4" cstate="print"/>
          <a:stretch>
            <a:fillRect/>
          </a:stretch>
        </p:blipFill>
        <p:spPr>
          <a:xfrm>
            <a:off x="7020272" y="6093296"/>
            <a:ext cx="576064" cy="57606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1040" fill="hold"/>
                                        <p:tgtEl>
                                          <p:spTgt spid="14"/>
                                        </p:tgtEl>
                                      </p:cBhvr>
                                    </p:cmd>
                                  </p:childTnLst>
                                </p:cTn>
                              </p:par>
                            </p:childTnLst>
                          </p:cTn>
                        </p:par>
                      </p:childTnLst>
                    </p:cTn>
                  </p:par>
                </p:childTnLst>
              </p:cTn>
              <p:nextCondLst>
                <p:cond evt="onClick" delay="0">
                  <p:tgtEl>
                    <p:spTgt spid="14"/>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A44A3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0063" y="53975"/>
            <a:ext cx="4833937" cy="6804025"/>
          </a:xfrm>
          <a:prstGeom prst="rect">
            <a:avLst/>
          </a:prstGeom>
          <a:noFill/>
          <a:ln w="9525" algn="in">
            <a:noFill/>
            <a:miter lim="800000"/>
            <a:headEnd/>
            <a:tailEnd/>
          </a:ln>
          <a:effectLst/>
        </p:spPr>
      </p:pic>
      <p:sp>
        <p:nvSpPr>
          <p:cNvPr id="7" name="TextBox 6"/>
          <p:cNvSpPr txBox="1"/>
          <p:nvPr/>
        </p:nvSpPr>
        <p:spPr>
          <a:xfrm>
            <a:off x="251520" y="1196752"/>
            <a:ext cx="3960440" cy="4493537"/>
          </a:xfrm>
          <a:prstGeom prst="rect">
            <a:avLst/>
          </a:prstGeom>
          <a:noFill/>
        </p:spPr>
        <p:txBody>
          <a:bodyPr wrap="square" rtlCol="0">
            <a:spAutoFit/>
          </a:bodyPr>
          <a:lstStyle/>
          <a:p>
            <a:r>
              <a:rPr lang="en-GB" sz="2200" b="1" dirty="0" smtClean="0"/>
              <a:t>Unfortunately, her destiny  took away her happiness. All of a sudden, she was struck by an incurable disease. Her body was full of wounds. No doctor could cure her. As her disease was contagious, she had to move away from her palace in Nicosia. Along with her servants, she went up to </a:t>
            </a:r>
            <a:r>
              <a:rPr lang="en-GB" sz="2200" b="1" dirty="0" err="1" smtClean="0"/>
              <a:t>Buffavento</a:t>
            </a:r>
            <a:r>
              <a:rPr lang="en-GB" sz="2200" b="1" dirty="0" smtClean="0"/>
              <a:t> Castle, at </a:t>
            </a:r>
            <a:r>
              <a:rPr lang="en-GB" sz="2200" b="1" dirty="0" err="1" smtClean="0"/>
              <a:t>Pentadaktylos</a:t>
            </a:r>
            <a:r>
              <a:rPr lang="en-GB" sz="2200" b="1" dirty="0" smtClean="0"/>
              <a:t> mountains. </a:t>
            </a:r>
            <a:endParaRPr lang="en-GB" sz="2200" b="1" dirty="0"/>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971600" y="5733256"/>
            <a:ext cx="864096" cy="86409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lide(fromBottom)">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6740" fill="hold"/>
                                        <p:tgtEl>
                                          <p:spTgt spid="6"/>
                                        </p:tgtEl>
                                      </p:cBhvr>
                                    </p:cmd>
                                  </p:childTnLst>
                                </p:cTn>
                              </p:par>
                            </p:childTnLst>
                          </p:cTn>
                        </p:par>
                      </p:childTnLst>
                    </p:cTn>
                  </p:par>
                </p:childTnLst>
              </p:cTn>
              <p:nextCondLst>
                <p:cond evt="onClick" delay="0">
                  <p:tgtEl>
                    <p:spTgt spid="6"/>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877A85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2160588" y="-788987"/>
            <a:ext cx="4768850" cy="6804025"/>
          </a:xfrm>
          <a:prstGeom prst="rect">
            <a:avLst/>
          </a:prstGeom>
          <a:noFill/>
          <a:ln w="9525" algn="in">
            <a:noFill/>
            <a:miter lim="800000"/>
            <a:headEnd/>
            <a:tailEnd/>
          </a:ln>
          <a:effectLst/>
        </p:spPr>
      </p:pic>
      <p:sp>
        <p:nvSpPr>
          <p:cNvPr id="5" name="TextBox 4"/>
          <p:cNvSpPr txBox="1"/>
          <p:nvPr/>
        </p:nvSpPr>
        <p:spPr>
          <a:xfrm>
            <a:off x="533400" y="5029200"/>
            <a:ext cx="7848872" cy="1631216"/>
          </a:xfrm>
          <a:prstGeom prst="rect">
            <a:avLst/>
          </a:prstGeom>
          <a:noFill/>
        </p:spPr>
        <p:txBody>
          <a:bodyPr wrap="square" rtlCol="0">
            <a:spAutoFit/>
          </a:bodyPr>
          <a:lstStyle/>
          <a:p>
            <a:r>
              <a:rPr lang="en-GB" sz="2000" b="1" dirty="0" smtClean="0"/>
              <a:t>From there, she admired the beauties of the island daily, looking down from the peak of the mountain where the castle stood:</a:t>
            </a:r>
          </a:p>
          <a:p>
            <a:r>
              <a:rPr lang="en-GB" sz="2000" b="1" dirty="0" smtClean="0"/>
              <a:t>“How beautiful this island is!”, she thought to herself sorrowfully, locked away as she was. </a:t>
            </a:r>
            <a:endParaRPr lang="en-GB" sz="2000" b="1" dirty="0"/>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7740352" y="5949280"/>
            <a:ext cx="648072" cy="648072"/>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6850" fill="hold"/>
                                        <p:tgtEl>
                                          <p:spTgt spid="7"/>
                                        </p:tgtEl>
                                      </p:cBhvr>
                                    </p:cmd>
                                  </p:childTnLst>
                                </p:cTn>
                              </p:par>
                            </p:childTnLst>
                          </p:cTn>
                        </p:par>
                      </p:childTnLst>
                    </p:cTn>
                  </p:par>
                </p:childTnLst>
              </p:cTn>
              <p:nextCondLst>
                <p:cond evt="onClick" delay="0">
                  <p:tgtEl>
                    <p:spTgt spid="7"/>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B195F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2025477" y="-793229"/>
            <a:ext cx="4840287" cy="6804025"/>
          </a:xfrm>
          <a:prstGeom prst="rect">
            <a:avLst/>
          </a:prstGeom>
          <a:noFill/>
          <a:ln w="9525" algn="in">
            <a:noFill/>
            <a:miter lim="800000"/>
            <a:headEnd/>
            <a:tailEnd/>
          </a:ln>
          <a:effectLst/>
        </p:spPr>
      </p:pic>
      <p:sp>
        <p:nvSpPr>
          <p:cNvPr id="3" name="TextBox 2"/>
          <p:cNvSpPr txBox="1"/>
          <p:nvPr/>
        </p:nvSpPr>
        <p:spPr>
          <a:xfrm>
            <a:off x="323528" y="5157192"/>
            <a:ext cx="8352928" cy="1631216"/>
          </a:xfrm>
          <a:prstGeom prst="rect">
            <a:avLst/>
          </a:prstGeom>
          <a:noFill/>
        </p:spPr>
        <p:txBody>
          <a:bodyPr wrap="square" rtlCol="0">
            <a:spAutoFit/>
          </a:bodyPr>
          <a:lstStyle/>
          <a:p>
            <a:r>
              <a:rPr lang="en-US" sz="2000" b="1" dirty="0" smtClean="0"/>
              <a:t>Her loyal dog was her only consolation. The days and especially the nights weren’t so lonely with her beloved dog</a:t>
            </a:r>
            <a:r>
              <a:rPr lang="el-GR" sz="2000" b="1" dirty="0" smtClean="0"/>
              <a:t> </a:t>
            </a:r>
            <a:r>
              <a:rPr lang="en-US" sz="2000" b="1" dirty="0" smtClean="0"/>
              <a:t>keeping</a:t>
            </a:r>
            <a:r>
              <a:rPr lang="el-GR" sz="2000" b="1" dirty="0" smtClean="0"/>
              <a:t> </a:t>
            </a:r>
            <a:r>
              <a:rPr lang="en-US" sz="2000" b="1" dirty="0" smtClean="0"/>
              <a:t>her company. Unfortunately</a:t>
            </a:r>
            <a:r>
              <a:rPr lang="el-GR" sz="2000" b="1" dirty="0" smtClean="0"/>
              <a:t> </a:t>
            </a:r>
            <a:r>
              <a:rPr lang="en-GB" sz="2000" b="1" dirty="0" smtClean="0"/>
              <a:t>though</a:t>
            </a:r>
            <a:r>
              <a:rPr lang="en-US" sz="2000" b="1" dirty="0" smtClean="0"/>
              <a:t>, her dog, being so close to her, also caught the disease that the princess had. The princess was now suffering not only for herself, but for her beloved dog as well.</a:t>
            </a:r>
            <a:endParaRPr lang="el-GR" sz="2000" b="1" dirty="0"/>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7901136" y="2852936"/>
            <a:ext cx="936104" cy="936104"/>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4920" fill="hold"/>
                                        <p:tgtEl>
                                          <p:spTgt spid="6"/>
                                        </p:tgtEl>
                                      </p:cBhvr>
                                    </p:cmd>
                                  </p:childTnLst>
                                </p:cTn>
                              </p:par>
                            </p:childTnLst>
                          </p:cTn>
                        </p:par>
                      </p:childTnLst>
                    </p:cTn>
                  </p:par>
                </p:childTnLst>
              </p:cTn>
              <p:nextCondLst>
                <p:cond evt="onClick" delay="0">
                  <p:tgtEl>
                    <p:spTgt spid="6"/>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6DE8FB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2024683" y="863749"/>
            <a:ext cx="4840287" cy="6802437"/>
          </a:xfrm>
          <a:prstGeom prst="rect">
            <a:avLst/>
          </a:prstGeom>
          <a:noFill/>
          <a:ln w="9525" algn="in">
            <a:noFill/>
            <a:miter lim="800000"/>
            <a:headEnd/>
            <a:tailEnd/>
          </a:ln>
          <a:effectLst/>
        </p:spPr>
      </p:pic>
      <p:sp>
        <p:nvSpPr>
          <p:cNvPr id="3" name="TextBox 2"/>
          <p:cNvSpPr txBox="1"/>
          <p:nvPr/>
        </p:nvSpPr>
        <p:spPr>
          <a:xfrm>
            <a:off x="467544" y="260648"/>
            <a:ext cx="8208912" cy="1323439"/>
          </a:xfrm>
          <a:prstGeom prst="rect">
            <a:avLst/>
          </a:prstGeom>
          <a:noFill/>
        </p:spPr>
        <p:txBody>
          <a:bodyPr wrap="square" rtlCol="0">
            <a:spAutoFit/>
          </a:bodyPr>
          <a:lstStyle/>
          <a:p>
            <a:r>
              <a:rPr lang="en-US" sz="2000" b="1" dirty="0" smtClean="0"/>
              <a:t>One day the dog was lost. The servants looked for it everywhere, but the dog had vanished. Suddenly, late in the afternoon, the princess saw her little dog running back to the castle. It was wet, but looked very cheerful. </a:t>
            </a:r>
            <a:endParaRPr lang="el-GR" sz="2000" b="1" dirty="0"/>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flipV="1">
            <a:off x="8279904" y="2564904"/>
            <a:ext cx="864096" cy="864096"/>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5810" fill="hold"/>
                                        <p:tgtEl>
                                          <p:spTgt spid="6"/>
                                        </p:tgtEl>
                                      </p:cBhvr>
                                    </p:cmd>
                                  </p:childTnLst>
                                </p:cTn>
                              </p:par>
                            </p:childTnLst>
                          </p:cTn>
                        </p:par>
                      </p:childTnLst>
                    </p:cTn>
                  </p:par>
                </p:childTnLst>
              </p:cTn>
              <p:nextCondLst>
                <p:cond evt="onClick" delay="0">
                  <p:tgtEl>
                    <p:spTgt spid="6"/>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19A3A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2430290" y="-1126033"/>
            <a:ext cx="4030662" cy="6804025"/>
          </a:xfrm>
          <a:prstGeom prst="rect">
            <a:avLst/>
          </a:prstGeom>
          <a:noFill/>
          <a:ln w="9525" algn="in">
            <a:noFill/>
            <a:miter lim="800000"/>
            <a:headEnd/>
            <a:tailEnd/>
          </a:ln>
          <a:effectLst/>
        </p:spPr>
      </p:pic>
      <p:sp>
        <p:nvSpPr>
          <p:cNvPr id="3" name="TextBox 2"/>
          <p:cNvSpPr txBox="1"/>
          <p:nvPr/>
        </p:nvSpPr>
        <p:spPr>
          <a:xfrm>
            <a:off x="827584" y="4725144"/>
            <a:ext cx="7056784" cy="1107996"/>
          </a:xfrm>
          <a:prstGeom prst="rect">
            <a:avLst/>
          </a:prstGeom>
          <a:noFill/>
        </p:spPr>
        <p:txBody>
          <a:bodyPr wrap="square" rtlCol="0">
            <a:spAutoFit/>
          </a:bodyPr>
          <a:lstStyle/>
          <a:p>
            <a:r>
              <a:rPr lang="en-US" sz="2200" b="1" dirty="0" smtClean="0"/>
              <a:t>As she embraced it, she noticed that the wounds on its body had begun to heal. Seeing that, a ray of hope flickered in her heart.</a:t>
            </a:r>
            <a:endParaRPr lang="el-GR" sz="2200" b="1" dirty="0"/>
          </a:p>
        </p:txBody>
      </p:sp>
      <p:pic>
        <p:nvPicPr>
          <p:cNvPr id="9" name="Recorded Sound">
            <a:hlinkClick r:id="" action="ppaction://media"/>
          </p:cNvPr>
          <p:cNvPicPr>
            <a:picLocks noRot="1" noChangeAspect="1"/>
          </p:cNvPicPr>
          <p:nvPr>
            <a:wavAudioFile r:embed="rId1" name="Recorded Sound"/>
          </p:nvPr>
        </p:nvPicPr>
        <p:blipFill>
          <a:blip r:embed="rId4" cstate="print"/>
          <a:stretch>
            <a:fillRect/>
          </a:stretch>
        </p:blipFill>
        <p:spPr>
          <a:xfrm>
            <a:off x="7236296" y="5589240"/>
            <a:ext cx="592832" cy="592832"/>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4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211" fill="hold"/>
                                        <p:tgtEl>
                                          <p:spTgt spid="9"/>
                                        </p:tgtEl>
                                      </p:cBhvr>
                                    </p:cmd>
                                  </p:childTnLst>
                                </p:cTn>
                              </p:par>
                            </p:childTnLst>
                          </p:cTn>
                        </p:par>
                      </p:childTnLst>
                    </p:cTn>
                  </p:par>
                </p:childTnLst>
              </p:cTn>
              <p:nextCondLst>
                <p:cond evt="onClick" delay="0">
                  <p:tgtEl>
                    <p:spTgt spid="9"/>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1DDF27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2029793" y="-581521"/>
            <a:ext cx="5119687" cy="6804025"/>
          </a:xfrm>
          <a:prstGeom prst="rect">
            <a:avLst/>
          </a:prstGeom>
          <a:noFill/>
          <a:ln w="9525" algn="in">
            <a:noFill/>
            <a:miter lim="800000"/>
            <a:headEnd/>
            <a:tailEnd/>
          </a:ln>
          <a:effectLst/>
        </p:spPr>
      </p:pic>
      <p:sp>
        <p:nvSpPr>
          <p:cNvPr id="5" name="TextBox 4"/>
          <p:cNvSpPr txBox="1"/>
          <p:nvPr/>
        </p:nvSpPr>
        <p:spPr>
          <a:xfrm>
            <a:off x="827584" y="5589240"/>
            <a:ext cx="7416824" cy="769441"/>
          </a:xfrm>
          <a:prstGeom prst="rect">
            <a:avLst/>
          </a:prstGeom>
          <a:noFill/>
        </p:spPr>
        <p:txBody>
          <a:bodyPr wrap="square" rtlCol="0">
            <a:spAutoFit/>
          </a:bodyPr>
          <a:lstStyle/>
          <a:p>
            <a:r>
              <a:rPr lang="en-US" sz="2200" b="1" dirty="0" smtClean="0"/>
              <a:t>The next morning she followed her dog, as it was going down the mountain.</a:t>
            </a:r>
            <a:endParaRPr lang="el-GR" sz="2200" b="1" dirty="0"/>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8261176" y="3212976"/>
            <a:ext cx="576064" cy="576064"/>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0" fill="hold"/>
                                        <p:tgtEl>
                                          <p:spTgt spid="7171"/>
                                        </p:tgtEl>
                                        <p:attrNameLst>
                                          <p:attrName>ppt_x</p:attrName>
                                        </p:attrNameLst>
                                      </p:cBhvr>
                                      <p:tavLst>
                                        <p:tav tm="0">
                                          <p:val>
                                            <p:strVal val="#ppt_x"/>
                                          </p:val>
                                        </p:tav>
                                        <p:tav tm="100000">
                                          <p:val>
                                            <p:strVal val="#ppt_x"/>
                                          </p:val>
                                        </p:tav>
                                      </p:tavLst>
                                    </p:anim>
                                    <p:anim calcmode="lin" valueType="num">
                                      <p:cBhvr additive="base">
                                        <p:cTn id="8" dur="50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711"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7DDE8D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2169493" y="-793229"/>
            <a:ext cx="4840287" cy="6804025"/>
          </a:xfrm>
          <a:prstGeom prst="rect">
            <a:avLst/>
          </a:prstGeom>
          <a:noFill/>
          <a:ln w="9525" algn="in">
            <a:noFill/>
            <a:miter lim="800000"/>
            <a:headEnd/>
            <a:tailEnd/>
          </a:ln>
          <a:effectLst/>
        </p:spPr>
      </p:pic>
      <p:sp>
        <p:nvSpPr>
          <p:cNvPr id="3" name="TextBox 2"/>
          <p:cNvSpPr txBox="1"/>
          <p:nvPr/>
        </p:nvSpPr>
        <p:spPr>
          <a:xfrm>
            <a:off x="899592" y="5373216"/>
            <a:ext cx="7056784" cy="1323439"/>
          </a:xfrm>
          <a:prstGeom prst="rect">
            <a:avLst/>
          </a:prstGeom>
          <a:noFill/>
        </p:spPr>
        <p:txBody>
          <a:bodyPr wrap="square" rtlCol="0">
            <a:spAutoFit/>
          </a:bodyPr>
          <a:lstStyle/>
          <a:p>
            <a:r>
              <a:rPr lang="en-US" sz="2000" b="1" dirty="0" smtClean="0"/>
              <a:t>The dog reached a small spring with crystal, sparkling water. The princess saw her dog diving into the water and immediately looking relieved. The dog began barking, calling her to get into the water as well.</a:t>
            </a:r>
            <a:endParaRPr lang="el-GR" sz="2000" b="1" dirty="0"/>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8045152" y="5173960"/>
            <a:ext cx="631304" cy="631304"/>
          </a:xfrm>
          <a:prstGeom prst="rect">
            <a:avLst/>
          </a:prstGeom>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6231" fill="hold"/>
                                        <p:tgtEl>
                                          <p:spTgt spid="6"/>
                                        </p:tgtEl>
                                      </p:cBhvr>
                                    </p:cmd>
                                  </p:childTnLst>
                                </p:cTn>
                              </p:par>
                            </p:childTnLst>
                          </p:cTn>
                        </p:par>
                      </p:childTnLst>
                    </p:cTn>
                  </p:par>
                </p:childTnLst>
              </p:cTn>
              <p:nextCondLst>
                <p:cond evt="onClick" delay="0">
                  <p:tgtEl>
                    <p:spTgt spid="6"/>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73763"/>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TotalTime>
  <Words>688</Words>
  <Application>Microsoft Office PowerPoint</Application>
  <PresentationFormat>On-screen Show (4:3)</PresentationFormat>
  <Paragraphs>24</Paragraphs>
  <Slides>15</Slides>
  <Notes>0</Notes>
  <HiddenSlides>0</HiddenSlides>
  <MMClips>15</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Flow</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PAVLOS</dc:creator>
  <cp:lastModifiedBy>Erini</cp:lastModifiedBy>
  <cp:revision>75</cp:revision>
  <dcterms:created xsi:type="dcterms:W3CDTF">2014-05-26T15:00:14Z</dcterms:created>
  <dcterms:modified xsi:type="dcterms:W3CDTF">2014-06-08T09:09:32Z</dcterms:modified>
</cp:coreProperties>
</file>