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2.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1.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viewProps.xml" ContentType="application/vnd.openxmlformats-officedocument.presentationml.viewProps+xml"/>
  <Override PartName="/ppt/slides/slide9.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sldIdLst>
    <p:sldId id="256" r:id="rId2"/>
    <p:sldId id="257" r:id="rId3"/>
    <p:sldId id="259" r:id="rId4"/>
    <p:sldId id="258" r:id="rId5"/>
    <p:sldId id="264" r:id="rId6"/>
    <p:sldId id="265" r:id="rId7"/>
    <p:sldId id="266" r:id="rId8"/>
    <p:sldId id="267" r:id="rId9"/>
    <p:sldId id="263" r:id="rId10"/>
    <p:sldId id="262"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79" autoAdjust="0"/>
    <p:restoredTop sz="86410" autoAdjust="0"/>
  </p:normalViewPr>
  <p:slideViewPr>
    <p:cSldViewPr snapToGrid="0">
      <p:cViewPr varScale="1">
        <p:scale>
          <a:sx n="35" d="100"/>
          <a:sy n="35" d="100"/>
        </p:scale>
        <p:origin x="72" y="678"/>
      </p:cViewPr>
      <p:guideLst/>
    </p:cSldViewPr>
  </p:slideViewPr>
  <p:outlineViewPr>
    <p:cViewPr>
      <p:scale>
        <a:sx n="33" d="100"/>
        <a:sy n="33" d="100"/>
      </p:scale>
      <p:origin x="0" y="-6534"/>
    </p:cViewPr>
  </p:outlineViewPr>
  <p:notesTextViewPr>
    <p:cViewPr>
      <p:scale>
        <a:sx n="1" d="1"/>
        <a:sy n="1" d="1"/>
      </p:scale>
      <p:origin x="0" y="0"/>
    </p:cViewPr>
  </p:notesTextViewPr>
  <p:sorterViewPr>
    <p:cViewPr varScale="1">
      <p:scale>
        <a:sx n="100" d="100"/>
        <a:sy n="100" d="100"/>
      </p:scale>
      <p:origin x="0" y="-5190"/>
    </p:cViewPr>
  </p:sorterViewPr>
  <p:notesViewPr>
    <p:cSldViewPr snapToGrid="0">
      <p:cViewPr varScale="1">
        <p:scale>
          <a:sx n="56" d="100"/>
          <a:sy n="56" d="100"/>
        </p:scale>
        <p:origin x="1830" y="7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notesMaster" Target="/ppt/notesMasters/notesMaster1.xml" Id="rId13" /><Relationship Type="http://schemas.openxmlformats.org/officeDocument/2006/relationships/slide" Target="/ppt/slides/slide2.xml" Id="rId3"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tableStyles" Target="/ppt/tableStyles.xml" Id="rId17" /><Relationship Type="http://schemas.openxmlformats.org/officeDocument/2006/relationships/slide" Target="/ppt/slides/slide1.xml" Id="rId2" /><Relationship Type="http://schemas.openxmlformats.org/officeDocument/2006/relationships/theme" Target="/ppt/theme/theme1.xml" Id="rId16"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4.xml" Id="rId5" /><Relationship Type="http://schemas.openxmlformats.org/officeDocument/2006/relationships/viewProps" Target="/ppt/viewProps.xml" Id="rId15" /><Relationship Type="http://schemas.openxmlformats.org/officeDocument/2006/relationships/slide" Target="/ppt/slides/slide9.xml" Id="rId10"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presProps" Target="/ppt/presProps.xml" Id="rId14"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B56E5-F0D4-4D77-8039-9515DB5282BA}" type="datetimeFigureOut">
              <a:rPr lang="en-US" smtClean="0"/>
              <a:t>19/09/2025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5592F-7521-4E60-8387-E4F4DEE900BB}" type="slidenum">
              <a:rPr lang="en-US" smtClean="0"/>
              <a:t>‹#›</a:t>
            </a:fld>
            <a:endParaRPr lang="en-US"/>
          </a:p>
        </p:txBody>
      </p:sp>
    </p:spTree>
    <p:extLst>
      <p:ext uri="{BB962C8B-B14F-4D97-AF65-F5344CB8AC3E}">
        <p14:creationId xmlns:p14="http://schemas.microsoft.com/office/powerpoint/2010/main" val="412632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B5592F-7521-4E60-8387-E4F4DEE900BB}" type="slidenum">
              <a:rPr lang="en-US" smtClean="0"/>
              <a:t>1</a:t>
            </a:fld>
            <a:endParaRPr lang="en-US"/>
          </a:p>
        </p:txBody>
      </p:sp>
    </p:spTree>
    <p:extLst>
      <p:ext uri="{BB962C8B-B14F-4D97-AF65-F5344CB8AC3E}">
        <p14:creationId xmlns:p14="http://schemas.microsoft.com/office/powerpoint/2010/main" val="285458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5592F-7521-4E60-8387-E4F4DEE900BB}" type="slidenum">
              <a:rPr lang="en-US" smtClean="0"/>
              <a:t>2</a:t>
            </a:fld>
            <a:endParaRPr lang="en-US"/>
          </a:p>
        </p:txBody>
      </p:sp>
    </p:spTree>
    <p:extLst>
      <p:ext uri="{BB962C8B-B14F-4D97-AF65-F5344CB8AC3E}">
        <p14:creationId xmlns:p14="http://schemas.microsoft.com/office/powerpoint/2010/main" val="1297482694"/>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19/09/2025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342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19/09/2025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8157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19/09/2025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8856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19/09/2025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87398889"/>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slideLayout" Target="/ppt/slideLayouts/slideLayout6.xml" Id="rId6" /><Relationship Type="http://schemas.openxmlformats.org/officeDocument/2006/relationships/slideLayout" Target="/ppt/slideLayouts/slideLayout4.xml" Id="rId4" /></Relationships>
</file>

<file path=ppt/slideMasters/slideMaster1.xml><?xml version="1.0" encoding="utf-8"?>
<p:sldMaster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19/09/2025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7682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4"/>
    <p:sldLayoutId id="2147483679" r:id="rId6"/>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12.png" Id="rId3" /><Relationship Type="http://schemas.openxmlformats.org/officeDocument/2006/relationships/image" Target="/ppt/media/image11.png" Id="rId2" /><Relationship Type="http://schemas.openxmlformats.org/officeDocument/2006/relationships/slideLayout" Target="/ppt/slideLayouts/slideLayout1.xml" Id="rId1" /></Relationships>
</file>

<file path=ppt/slides/_rels/slide11.xml.rels>&#65279;<?xml version="1.0" encoding="utf-8"?><Relationships xmlns="http://schemas.openxmlformats.org/package/2006/relationships"><Relationship Type="http://schemas.openxmlformats.org/officeDocument/2006/relationships/image" Target="/ppt/media/image14.jpeg" Id="rId3" /><Relationship Type="http://schemas.openxmlformats.org/officeDocument/2006/relationships/image" Target="/ppt/media/image13.jpeg" Id="rId2" /><Relationship Type="http://schemas.openxmlformats.org/officeDocument/2006/relationships/slideLayout" Target="/ppt/slideLayouts/slideLayout6.xml" Id="rId1" /><Relationship Type="http://schemas.openxmlformats.org/officeDocument/2006/relationships/image" Target="/ppt/media/image15.jpeg" Id="rId4" /></Relationships>
</file>

<file path=ppt/slides/_rels/slide2.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notesSlide" Target="/ppt/notesSlides/notesSlide2.xml" Id="rId2" /><Relationship Type="http://schemas.openxmlformats.org/officeDocument/2006/relationships/slideLayout" Target="/ppt/slideLayouts/slideLayout1.xml" Id="rId1" /></Relationships>
</file>

<file path=ppt/slides/_rels/slide3.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1.xml" Id="rId1" /><Relationship Type="http://schemas.openxmlformats.org/officeDocument/2006/relationships/image" Target="/ppt/media/image5.svg" Id="rId4" /></Relationships>
</file>

<file path=ppt/slides/_rels/slide4.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1.xml" Id="rId1" /></Relationships>
</file>

<file path=ppt/slides/_rels/slide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slideLayout" Target="/ppt/slideLayouts/slideLayout4.xml" Id="rId1" /><Relationship Type="http://schemas.openxmlformats.org/officeDocument/2006/relationships/hyperlink" Target="https://plasticcleverschools.co.uk/" TargetMode="External" Id="rId2" /></Relationships>
</file>

<file path=ppt/slides/_rels/slide6.xml.rels>&#65279;<?xml version="1.0" encoding="utf-8"?><Relationships xmlns="http://schemas.openxmlformats.org/package/2006/relationships"><Relationship Type="http://schemas.openxmlformats.org/officeDocument/2006/relationships/image" Target="/ppt/media/image6.jpeg" Id="rId2" /><Relationship Type="http://schemas.openxmlformats.org/officeDocument/2006/relationships/slideLayout" Target="/ppt/slideLayouts/slideLayout4.xml" Id="rId1" /></Relationships>
</file>

<file path=ppt/slides/_rels/slide7.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image" Target="/ppt/media/image7.jpeg" Id="rId2" /><Relationship Type="http://schemas.openxmlformats.org/officeDocument/2006/relationships/slideLayout" Target="/ppt/slideLayouts/slideLayout4.xml" Id="rId1" /></Relationships>
</file>

<file path=ppt/slides/_rels/slide8.xml.rels>&#65279;<?xml version="1.0" encoding="utf-8"?><Relationships xmlns="http://schemas.openxmlformats.org/package/2006/relationships"><Relationship Type="http://schemas.openxmlformats.org/officeDocument/2006/relationships/image" Target="/ppt/media/image9.pn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10.jpeg" Id="rId2" /><Relationship Type="http://schemas.openxmlformats.org/officeDocument/2006/relationships/slideLayout" Target="/ppt/slideLayouts/slideLayout4.xml" Id="rId1" /><Relationship Type="http://schemas.openxmlformats.org/officeDocument/2006/relationships/hyperlink" Target="https://www.google.com/url?sa=t&amp;source=web&amp;rct=j&amp;opi=89978449&amp;url=https://www.youtube.com/watch%3Fv%3D-eQHis2eCkg&amp;ved=2ahUKEwiZgOuznaiOAxXiQ_EDHZOYJMcQ3aoNegQIERAU&amp;usg=AOvVaw3z6TY8WRFUhsDhh5auRSHc" TargetMode="External" Id="rId3" /><Relationship Type="http://schemas.openxmlformats.org/officeDocument/2006/relationships/hyperlink" Target="https://sevengenerationsahead.org/program/zero-waste-schools/" TargetMode="External" Id="rId4"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912025B4-7337-735E-4DC9-E634D20119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9BF631E-85B9-37B9-8330-2F82188771B6}"/>
              </a:ext>
            </a:extLst>
          </p:cNvPr>
          <p:cNvSpPr>
            <a:spLocks noGrp="1"/>
          </p:cNvSpPr>
          <p:nvPr>
            <p:ph type="ctrTitle"/>
          </p:nvPr>
        </p:nvSpPr>
        <p:spPr>
          <a:xfrm>
            <a:off x="265471" y="978408"/>
            <a:ext cx="11312013" cy="3969960"/>
          </a:xfrm>
        </p:spPr>
        <p:txBody>
          <a:bodyPr anchor="t">
            <a:normAutofit/>
          </a:bodyPr>
          <a:lstStyle/>
          <a:p>
            <a:r>
              <a:rPr lang="en-US" sz="6600" dirty="0"/>
              <a:t>Zero waste school</a:t>
            </a:r>
            <a:r>
              <a:rPr lang="el-CY" sz="6600" dirty="0"/>
              <a:t>-  </a:t>
            </a:r>
            <a:br>
              <a:rPr lang="el-CY" sz="6600" dirty="0"/>
            </a:br>
            <a:r>
              <a:rPr lang="el-CY" sz="6600" dirty="0" err="1"/>
              <a:t>Σχολεί</a:t>
            </a:r>
            <a:r>
              <a:rPr lang="en-GB" sz="6600" dirty="0"/>
              <a:t>o</a:t>
            </a:r>
            <a:r>
              <a:rPr lang="el-CY" sz="6600" dirty="0"/>
              <a:t> μηδενικών αποβλήτων</a:t>
            </a:r>
            <a:endParaRPr lang="en-US" sz="6600" dirty="0"/>
          </a:p>
        </p:txBody>
      </p:sp>
      <p:sp>
        <p:nvSpPr>
          <p:cNvPr id="3" name="Subtitle 2">
            <a:extLst>
              <a:ext uri="{FF2B5EF4-FFF2-40B4-BE49-F238E27FC236}">
                <a16:creationId xmlns:a16="http://schemas.microsoft.com/office/drawing/2014/main" id="{D96D9F3C-6E38-A838-0B89-0CE9D20D162E}"/>
              </a:ext>
            </a:extLst>
          </p:cNvPr>
          <p:cNvSpPr>
            <a:spLocks noGrp="1"/>
          </p:cNvSpPr>
          <p:nvPr>
            <p:ph type="subTitle" idx="1"/>
          </p:nvPr>
        </p:nvSpPr>
        <p:spPr>
          <a:xfrm>
            <a:off x="438910" y="4948369"/>
            <a:ext cx="4381634" cy="1157436"/>
          </a:xfrm>
        </p:spPr>
        <p:txBody>
          <a:bodyPr anchor="b">
            <a:normAutofit fontScale="92500"/>
          </a:bodyPr>
          <a:lstStyle/>
          <a:p>
            <a:r>
              <a:rPr lang="el-CY" sz="2400"/>
              <a:t>Χρύσω Οικονομίδου Αλεξάνδρου</a:t>
            </a:r>
          </a:p>
          <a:p>
            <a:r>
              <a:rPr lang="el-CY" sz="2400"/>
              <a:t>Αθήνα, 30/6-5/7/2025</a:t>
            </a:r>
            <a:endParaRPr lang="en-US" sz="2400" dirty="0"/>
          </a:p>
        </p:txBody>
      </p:sp>
      <p:sp>
        <p:nvSpPr>
          <p:cNvPr id="13" name="Rectangle 12">
            <a:extLst>
              <a:ext uri="{FF2B5EF4-FFF2-40B4-BE49-F238E27FC236}">
                <a16:creationId xmlns:a16="http://schemas.microsoft.com/office/drawing/2014/main" id="{150CDACD-D191-E642-F686-FCB54B7E5F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916600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9FAEB5-D20D-48E2-B67F-57D161AE47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card with black text on it&#10;&#10;AI-generated content may be incorrect.">
            <a:extLst>
              <a:ext uri="{FF2B5EF4-FFF2-40B4-BE49-F238E27FC236}">
                <a16:creationId xmlns:a16="http://schemas.microsoft.com/office/drawing/2014/main" id="{DED5F898-C382-9DB1-0BAA-0911019166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580" y="348610"/>
            <a:ext cx="4284946" cy="5725589"/>
          </a:xfrm>
          <a:prstGeom prst="rect">
            <a:avLst/>
          </a:prstGeom>
        </p:spPr>
      </p:pic>
      <p:pic>
        <p:nvPicPr>
          <p:cNvPr id="11" name="Picture 10" descr="A poster with text and a bee&#10;&#10;AI-generated content may be incorrect.">
            <a:extLst>
              <a:ext uri="{FF2B5EF4-FFF2-40B4-BE49-F238E27FC236}">
                <a16:creationId xmlns:a16="http://schemas.microsoft.com/office/drawing/2014/main" id="{7C534C13-2CB9-EE15-F505-08393F1EAA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2475" y="659769"/>
            <a:ext cx="3610565" cy="5103273"/>
          </a:xfrm>
          <a:prstGeom prst="rect">
            <a:avLst/>
          </a:prstGeom>
        </p:spPr>
      </p:pic>
    </p:spTree>
    <p:extLst>
      <p:ext uri="{BB962C8B-B14F-4D97-AF65-F5344CB8AC3E}">
        <p14:creationId xmlns:p14="http://schemas.microsoft.com/office/powerpoint/2010/main" val="263151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774A975B-A886-5202-0489-6965514A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EA67E988-5919-57BB-C7DE-D3EAD38A30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1" name="Rectangle 60">
            <a:extLst>
              <a:ext uri="{FF2B5EF4-FFF2-40B4-BE49-F238E27FC236}">
                <a16:creationId xmlns:a16="http://schemas.microsoft.com/office/drawing/2014/main" id="{956C5C09-0043-4549-B800-2101B70D6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55C51E-6746-F2EF-19E9-5E4A668D63BA}"/>
              </a:ext>
            </a:extLst>
          </p:cNvPr>
          <p:cNvSpPr>
            <a:spLocks noGrp="1"/>
          </p:cNvSpPr>
          <p:nvPr>
            <p:ph type="title"/>
          </p:nvPr>
        </p:nvSpPr>
        <p:spPr>
          <a:xfrm>
            <a:off x="517870" y="978407"/>
            <a:ext cx="5021182" cy="3309512"/>
          </a:xfrm>
        </p:spPr>
        <p:txBody>
          <a:bodyPr vert="horz" lIns="91440" tIns="45720" rIns="91440" bIns="45720" rtlCol="0" anchor="t">
            <a:normAutofit/>
          </a:bodyPr>
          <a:lstStyle/>
          <a:p>
            <a:r>
              <a:rPr lang="en-US" sz="3200" dirty="0"/>
              <a:t>Erasmus KA1</a:t>
            </a:r>
            <a:br>
              <a:rPr lang="en-US" sz="3200" dirty="0"/>
            </a:br>
            <a:r>
              <a:rPr lang="en-US" sz="3200" dirty="0" err="1"/>
              <a:t>Αθήν</a:t>
            </a:r>
            <a:r>
              <a:rPr lang="en-US" sz="3200" dirty="0"/>
              <a:t>α, 2025</a:t>
            </a:r>
          </a:p>
        </p:txBody>
      </p:sp>
      <p:sp>
        <p:nvSpPr>
          <p:cNvPr id="63" name="Rectangle 62">
            <a:extLst>
              <a:ext uri="{FF2B5EF4-FFF2-40B4-BE49-F238E27FC236}">
                <a16:creationId xmlns:a16="http://schemas.microsoft.com/office/drawing/2014/main" id="{B2C335F7-F61C-4EB4-80F2-4B1438FE6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omen sitting at a table holding a toy&#10;&#10;AI-generated content may be incorrect.">
            <a:extLst>
              <a:ext uri="{FF2B5EF4-FFF2-40B4-BE49-F238E27FC236}">
                <a16:creationId xmlns:a16="http://schemas.microsoft.com/office/drawing/2014/main" id="{C074E2B1-7D33-1A50-2EB9-1394A959B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2167" y="848818"/>
            <a:ext cx="3655994" cy="2741995"/>
          </a:xfrm>
          <a:prstGeom prst="rect">
            <a:avLst/>
          </a:prstGeom>
        </p:spPr>
      </p:pic>
      <p:pic>
        <p:nvPicPr>
          <p:cNvPr id="6" name="Picture 5" descr="A group of women sitting at a table drawing&#10;&#10;AI-generated content may be incorrect.">
            <a:extLst>
              <a:ext uri="{FF2B5EF4-FFF2-40B4-BE49-F238E27FC236}">
                <a16:creationId xmlns:a16="http://schemas.microsoft.com/office/drawing/2014/main" id="{A2F9172D-CC13-BCBA-A6AD-2A86CA0DA2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042" y="3782262"/>
            <a:ext cx="4136251" cy="2326640"/>
          </a:xfrm>
          <a:prstGeom prst="rect">
            <a:avLst/>
          </a:prstGeom>
        </p:spPr>
      </p:pic>
      <p:sp>
        <p:nvSpPr>
          <p:cNvPr id="65" name="Rectangle 64">
            <a:extLst>
              <a:ext uri="{FF2B5EF4-FFF2-40B4-BE49-F238E27FC236}">
                <a16:creationId xmlns:a16="http://schemas.microsoft.com/office/drawing/2014/main" id="{A25E582A-D9A0-408B-8FB7-841383442C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16"/>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wo women holding a certificate&#10;&#10;AI-generated content may be incorrect.">
            <a:extLst>
              <a:ext uri="{FF2B5EF4-FFF2-40B4-BE49-F238E27FC236}">
                <a16:creationId xmlns:a16="http://schemas.microsoft.com/office/drawing/2014/main" id="{5B7F52EB-2873-1C01-EEE8-E0D3199E78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69" y="2042001"/>
            <a:ext cx="3368877" cy="4491836"/>
          </a:xfrm>
          <a:prstGeom prst="rect">
            <a:avLst/>
          </a:prstGeom>
        </p:spPr>
      </p:pic>
      <p:sp>
        <p:nvSpPr>
          <p:cNvPr id="3" name="Title 1">
            <a:extLst>
              <a:ext uri="{FF2B5EF4-FFF2-40B4-BE49-F238E27FC236}">
                <a16:creationId xmlns:a16="http://schemas.microsoft.com/office/drawing/2014/main" id="{D3AAFCB1-B945-476F-1453-CC2409939509}"/>
              </a:ext>
            </a:extLst>
          </p:cNvPr>
          <p:cNvSpPr txBox="1">
            <a:spLocks/>
          </p:cNvSpPr>
          <p:nvPr/>
        </p:nvSpPr>
        <p:spPr>
          <a:xfrm>
            <a:off x="9172759" y="4324641"/>
            <a:ext cx="3063811" cy="1592946"/>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el-CY" sz="4200" dirty="0"/>
              <a:t/>
            </a:r>
            <a:br>
              <a:rPr lang="el-CY" sz="4200" dirty="0"/>
            </a:br>
            <a:r>
              <a:rPr lang="el-CY" sz="4200" dirty="0"/>
              <a:t/>
            </a:r>
            <a:br>
              <a:rPr lang="el-CY" sz="4200" dirty="0"/>
            </a:br>
            <a:r>
              <a:rPr lang="el-CY" sz="4200" dirty="0" err="1"/>
              <a:t>Ευχ</a:t>
            </a:r>
            <a:r>
              <a:rPr lang="el-CY" sz="4200" dirty="0"/>
              <a:t>αριστώ!</a:t>
            </a:r>
            <a:br>
              <a:rPr lang="el-CY" sz="4200" dirty="0"/>
            </a:br>
            <a:endParaRPr lang="en-US" sz="4200" dirty="0"/>
          </a:p>
        </p:txBody>
      </p:sp>
    </p:spTree>
    <p:extLst>
      <p:ext uri="{BB962C8B-B14F-4D97-AF65-F5344CB8AC3E}">
        <p14:creationId xmlns:p14="http://schemas.microsoft.com/office/powerpoint/2010/main" val="64361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20BB609-EF92-42DB-836C-0699A590B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35F0C2-BA2D-715C-9163-43C2A709CA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731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7F9EC8-0E2C-4023-9DD1-73BEF6B80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35FB68-A4F9-BCFA-35C1-FB23EB2AC274}"/>
              </a:ext>
            </a:extLst>
          </p:cNvPr>
          <p:cNvSpPr>
            <a:spLocks noGrp="1"/>
          </p:cNvSpPr>
          <p:nvPr>
            <p:ph type="ctrTitle"/>
          </p:nvPr>
        </p:nvSpPr>
        <p:spPr>
          <a:xfrm>
            <a:off x="344982" y="857743"/>
            <a:ext cx="6748561" cy="6067043"/>
          </a:xfrm>
        </p:spPr>
        <p:txBody>
          <a:bodyPr anchor="t">
            <a:noAutofit/>
          </a:bodyPr>
          <a:lstStyle/>
          <a:p>
            <a:r>
              <a:rPr lang="el-CY" sz="2800" dirty="0">
                <a:solidFill>
                  <a:srgbClr val="00B050"/>
                </a:solidFill>
              </a:rPr>
              <a:t>Μηδενικά απόβ</a:t>
            </a:r>
            <a:r>
              <a:rPr lang="el-CY" sz="2800" dirty="0" err="1">
                <a:solidFill>
                  <a:srgbClr val="00B050"/>
                </a:solidFill>
              </a:rPr>
              <a:t>λητ</a:t>
            </a:r>
            <a:r>
              <a:rPr lang="el-CY" sz="2800" dirty="0">
                <a:solidFill>
                  <a:srgbClr val="00B050"/>
                </a:solidFill>
              </a:rPr>
              <a:t>α- Τι είναι; </a:t>
            </a:r>
            <a:br>
              <a:rPr lang="el-CY" sz="2800" dirty="0">
                <a:solidFill>
                  <a:srgbClr val="00B050"/>
                </a:solidFill>
              </a:rPr>
            </a:br>
            <a:r>
              <a:rPr lang="el-CY" sz="2800" dirty="0">
                <a:solidFill>
                  <a:srgbClr val="00B050"/>
                </a:solidFill>
              </a:rPr>
              <a:t/>
            </a:r>
            <a:br>
              <a:rPr lang="el-CY" sz="2800" dirty="0">
                <a:solidFill>
                  <a:srgbClr val="00B050"/>
                </a:solidFill>
              </a:rPr>
            </a:br>
            <a:r>
              <a:rPr lang="el-CY" sz="2200" b="0" dirty="0"/>
              <a:t>Είναι  </a:t>
            </a:r>
            <a:r>
              <a:rPr lang="el-GR" sz="2200" dirty="0"/>
              <a:t>φιλοσοφία</a:t>
            </a:r>
            <a:r>
              <a:rPr lang="el-GR" sz="2200" b="0" dirty="0"/>
              <a:t> </a:t>
            </a:r>
            <a:r>
              <a:rPr lang="el-CY" sz="2200" b="0" dirty="0"/>
              <a:t>που </a:t>
            </a:r>
            <a:r>
              <a:rPr lang="el-GR" sz="2200" b="0" dirty="0"/>
              <a:t>στοχεύει στην ελαχιστοποίηση ή εξάλειψη της παραγωγής αποβλήτων</a:t>
            </a:r>
            <a:r>
              <a:rPr lang="el-CY" sz="2200" b="0" dirty="0"/>
              <a:t> </a:t>
            </a:r>
            <a:r>
              <a:rPr lang="el-GR" sz="2200" b="0" dirty="0"/>
              <a:t>με </a:t>
            </a:r>
            <a:r>
              <a:rPr lang="el-GR" sz="2200" b="0" dirty="0" err="1"/>
              <a:t>περιβ</a:t>
            </a:r>
            <a:r>
              <a:rPr lang="el-CY" sz="2200" b="0" dirty="0"/>
              <a:t>α</a:t>
            </a:r>
            <a:r>
              <a:rPr lang="el-GR" sz="2200" b="0" dirty="0" err="1"/>
              <a:t>λλ</a:t>
            </a:r>
            <a:r>
              <a:rPr lang="el-CY" sz="2200" b="0" dirty="0" err="1"/>
              <a:t>οντικά</a:t>
            </a:r>
            <a:r>
              <a:rPr lang="el-CY" sz="2200" b="0" dirty="0"/>
              <a:t>, οικονομικά και κοινωνικά </a:t>
            </a:r>
            <a:r>
              <a:rPr lang="el-CY" sz="2200" b="0" dirty="0" err="1"/>
              <a:t>ωφέλη</a:t>
            </a:r>
            <a:r>
              <a:rPr lang="el-CY" sz="2200" b="0" dirty="0"/>
              <a:t>.</a:t>
            </a:r>
            <a:br>
              <a:rPr lang="el-CY" sz="2200" b="0" dirty="0"/>
            </a:br>
            <a:r>
              <a:rPr lang="el-CY" sz="2200" b="0" dirty="0"/>
              <a:t/>
            </a:r>
            <a:br>
              <a:rPr lang="el-CY" sz="2200" b="0" dirty="0"/>
            </a:br>
            <a:r>
              <a:rPr lang="el-CY" sz="2200" b="0" dirty="0"/>
              <a:t/>
            </a:r>
            <a:br>
              <a:rPr lang="el-CY" sz="2200" b="0" dirty="0"/>
            </a:br>
            <a:r>
              <a:rPr lang="el-CY" sz="2200" b="0" dirty="0" err="1"/>
              <a:t>Είν</a:t>
            </a:r>
            <a:r>
              <a:rPr lang="el-CY" sz="2200" b="0" dirty="0"/>
              <a:t>αι </a:t>
            </a:r>
            <a:r>
              <a:rPr lang="el-CY" sz="2200" dirty="0"/>
              <a:t>τρόπος ζωής  </a:t>
            </a:r>
            <a:r>
              <a:rPr lang="el-CY" sz="2200" b="0" dirty="0"/>
              <a:t>και συνεπάγεται με α</a:t>
            </a:r>
            <a:r>
              <a:rPr lang="el-GR" sz="2200" b="0" dirty="0" err="1"/>
              <a:t>λλαγή</a:t>
            </a:r>
            <a:r>
              <a:rPr lang="el-GR" sz="2200" b="0" dirty="0"/>
              <a:t> των καταναλωτικών προτύπων</a:t>
            </a:r>
            <a:r>
              <a:rPr lang="el-CY" sz="2200" b="0" dirty="0"/>
              <a:t>, π</a:t>
            </a:r>
            <a:r>
              <a:rPr lang="el-GR" sz="2200" b="0" dirty="0" err="1"/>
              <a:t>ροσεκτική</a:t>
            </a:r>
            <a:r>
              <a:rPr lang="el-GR" sz="2200" b="0" dirty="0"/>
              <a:t> διαχείριση των αγορών</a:t>
            </a:r>
            <a:r>
              <a:rPr lang="el-CY" sz="2200" b="0" dirty="0"/>
              <a:t> και μ</a:t>
            </a:r>
            <a:r>
              <a:rPr lang="el-GR" sz="2200" b="0" dirty="0" err="1"/>
              <a:t>εγιστοποίηση</a:t>
            </a:r>
            <a:r>
              <a:rPr lang="el-GR" sz="2200" b="0" dirty="0"/>
              <a:t> της</a:t>
            </a:r>
            <a:r>
              <a:rPr lang="el-CY" sz="2200" b="0" dirty="0"/>
              <a:t> </a:t>
            </a:r>
            <a:r>
              <a:rPr lang="el-GR" sz="2200" b="0" dirty="0"/>
              <a:t>επαναχρησιμοποίησης των υλικών</a:t>
            </a:r>
            <a:r>
              <a:rPr lang="el-CY" sz="2200" b="0" dirty="0"/>
              <a:t/>
            </a:r>
            <a:br>
              <a:rPr lang="el-CY" sz="2200" b="0" dirty="0"/>
            </a:br>
            <a:r>
              <a:rPr lang="el-CY" sz="2200" dirty="0"/>
              <a:t/>
            </a:r>
            <a:br>
              <a:rPr lang="el-CY" sz="2200" dirty="0"/>
            </a:br>
            <a:r>
              <a:rPr lang="el-CY" sz="2800" dirty="0" err="1">
                <a:solidFill>
                  <a:srgbClr val="00B050"/>
                </a:solidFill>
              </a:rPr>
              <a:t>Είν</a:t>
            </a:r>
            <a:r>
              <a:rPr lang="el-CY" sz="2800" dirty="0">
                <a:solidFill>
                  <a:srgbClr val="00B050"/>
                </a:solidFill>
              </a:rPr>
              <a:t>αι εφικτή η </a:t>
            </a:r>
            <a:r>
              <a:rPr lang="el-GR" sz="2800" dirty="0">
                <a:solidFill>
                  <a:srgbClr val="00B050"/>
                </a:solidFill>
              </a:rPr>
              <a:t>μετάβαση σε έναν τρόπο ζωής με μηδενικά απορρίμματα</a:t>
            </a:r>
            <a:r>
              <a:rPr lang="el-CY" sz="2800" dirty="0">
                <a:solidFill>
                  <a:srgbClr val="00B050"/>
                </a:solidFill>
              </a:rPr>
              <a:t>;</a:t>
            </a:r>
            <a:br>
              <a:rPr lang="el-CY" sz="2800" dirty="0">
                <a:solidFill>
                  <a:srgbClr val="00B050"/>
                </a:solidFill>
              </a:rPr>
            </a:br>
            <a:r>
              <a:rPr lang="el-CY" sz="2800" dirty="0">
                <a:solidFill>
                  <a:srgbClr val="00B050"/>
                </a:solidFill>
              </a:rPr>
              <a:t/>
            </a:r>
            <a:br>
              <a:rPr lang="el-CY" sz="2800" dirty="0">
                <a:solidFill>
                  <a:srgbClr val="00B050"/>
                </a:solidFill>
              </a:rPr>
            </a:br>
            <a:r>
              <a:rPr lang="el-GR" sz="2800" dirty="0"/>
              <a:t> </a:t>
            </a:r>
            <a:br>
              <a:rPr lang="el-GR" sz="2800" dirty="0"/>
            </a:br>
            <a:r>
              <a:rPr lang="el-CY" sz="2800" dirty="0">
                <a:solidFill>
                  <a:srgbClr val="00B050"/>
                </a:solidFill>
              </a:rPr>
              <a:t/>
            </a:r>
            <a:br>
              <a:rPr lang="el-CY" sz="2800" dirty="0">
                <a:solidFill>
                  <a:srgbClr val="00B050"/>
                </a:solidFill>
              </a:rPr>
            </a:br>
            <a:r>
              <a:rPr lang="el-CY" sz="2400" dirty="0"/>
              <a:t/>
            </a:r>
            <a:br>
              <a:rPr lang="el-CY" sz="2400" dirty="0"/>
            </a:br>
            <a:endParaRPr lang="en-US" sz="2400" dirty="0"/>
          </a:p>
        </p:txBody>
      </p:sp>
      <p:sp>
        <p:nvSpPr>
          <p:cNvPr id="11" name="Rectangle 10">
            <a:extLst>
              <a:ext uri="{FF2B5EF4-FFF2-40B4-BE49-F238E27FC236}">
                <a16:creationId xmlns:a16="http://schemas.microsoft.com/office/drawing/2014/main" id="{6270D10B-6EA2-89DB-412E-A83B81393A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301BA4-10E6-44CC-9EEC-727EDF3BC4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1513" y="6300216"/>
            <a:ext cx="452183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EAC079-C5DC-FC6A-3FEB-AE04DAB448B6}"/>
              </a:ext>
            </a:extLst>
          </p:cNvPr>
          <p:cNvSpPr txBox="1"/>
          <p:nvPr/>
        </p:nvSpPr>
        <p:spPr>
          <a:xfrm>
            <a:off x="7161513" y="4319768"/>
            <a:ext cx="4528232" cy="2031325"/>
          </a:xfrm>
          <a:prstGeom prst="rect">
            <a:avLst/>
          </a:prstGeom>
          <a:noFill/>
        </p:spPr>
        <p:txBody>
          <a:bodyPr wrap="square">
            <a:spAutoFit/>
          </a:bodyPr>
          <a:lstStyle/>
          <a:p>
            <a:r>
              <a:rPr lang="el-GR" dirty="0"/>
              <a:t>Η Ευρωπαϊκή Ένωση στοχεύει στη</a:t>
            </a:r>
            <a:r>
              <a:rPr lang="en-US" dirty="0"/>
              <a:t> </a:t>
            </a:r>
            <a:r>
              <a:rPr lang="el-CY" dirty="0"/>
              <a:t>μείωση των αποβ</a:t>
            </a:r>
            <a:r>
              <a:rPr lang="el-CY" dirty="0" err="1"/>
              <a:t>λήτων</a:t>
            </a:r>
            <a:r>
              <a:rPr lang="el-GR" dirty="0"/>
              <a:t> και στην προώθηση της κυκλικής οικονομίας</a:t>
            </a:r>
            <a:r>
              <a:rPr lang="el-CY" dirty="0"/>
              <a:t> α</a:t>
            </a:r>
            <a:r>
              <a:rPr lang="el-CY" dirty="0" err="1"/>
              <a:t>λλά</a:t>
            </a:r>
            <a:r>
              <a:rPr lang="el-CY" dirty="0"/>
              <a:t> δεν </a:t>
            </a:r>
            <a:r>
              <a:rPr lang="el-CY" dirty="0" err="1"/>
              <a:t>δίνοντ</a:t>
            </a:r>
            <a:r>
              <a:rPr lang="el-CY" dirty="0"/>
              <a:t>αι κοινά, πρακτικά βήματα ανάμεσα στις χώρες</a:t>
            </a:r>
            <a:r>
              <a:rPr lang="en-US" dirty="0"/>
              <a:t> </a:t>
            </a:r>
            <a:r>
              <a:rPr lang="el-CY" dirty="0"/>
              <a:t> </a:t>
            </a:r>
            <a:r>
              <a:rPr lang="el-CY" dirty="0" err="1"/>
              <a:t>γι</a:t>
            </a:r>
            <a:r>
              <a:rPr lang="el-CY" dirty="0"/>
              <a:t>α πραγματοποίηση του στόχου.</a:t>
            </a:r>
          </a:p>
          <a:p>
            <a:r>
              <a:rPr lang="el-CY" dirty="0">
                <a:solidFill>
                  <a:srgbClr val="92D050"/>
                </a:solidFill>
              </a:rPr>
              <a:t>Π.χ. Κοινό </a:t>
            </a:r>
            <a:r>
              <a:rPr lang="el-CY" dirty="0" err="1">
                <a:solidFill>
                  <a:srgbClr val="92D050"/>
                </a:solidFill>
              </a:rPr>
              <a:t>χρώμ</a:t>
            </a:r>
            <a:r>
              <a:rPr lang="el-CY" dirty="0">
                <a:solidFill>
                  <a:srgbClr val="92D050"/>
                </a:solidFill>
              </a:rPr>
              <a:t>α κάδου ανακύκλωσης σε όλες τις χώρες.</a:t>
            </a:r>
            <a:endParaRPr lang="en-US" dirty="0">
              <a:solidFill>
                <a:srgbClr val="92D050"/>
              </a:solidFill>
            </a:endParaRPr>
          </a:p>
        </p:txBody>
      </p:sp>
      <p:pic>
        <p:nvPicPr>
          <p:cNvPr id="14" name="Picture 13" descr="A circle of objects and text&#10;&#10;AI-generated content may be incorrect.">
            <a:extLst>
              <a:ext uri="{FF2B5EF4-FFF2-40B4-BE49-F238E27FC236}">
                <a16:creationId xmlns:a16="http://schemas.microsoft.com/office/drawing/2014/main" id="{D363B68F-805E-8034-51BA-63DFFFF97B1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24992" y="125838"/>
            <a:ext cx="2364351" cy="2381250"/>
          </a:xfrm>
          <a:prstGeom prst="rect">
            <a:avLst/>
          </a:prstGeom>
        </p:spPr>
      </p:pic>
      <p:pic>
        <p:nvPicPr>
          <p:cNvPr id="6" name="Graphic 5" descr="Checkmark">
            <a:extLst>
              <a:ext uri="{FF2B5EF4-FFF2-40B4-BE49-F238E27FC236}">
                <a16:creationId xmlns:a16="http://schemas.microsoft.com/office/drawing/2014/main" id="{F446F298-AD70-D42A-38B1-21B3B1EEA4D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7861757" y="125838"/>
            <a:ext cx="3827988" cy="3418755"/>
          </a:xfrm>
          <a:prstGeom prst="rect">
            <a:avLst/>
          </a:prstGeom>
        </p:spPr>
      </p:pic>
    </p:spTree>
    <p:extLst>
      <p:ext uri="{BB962C8B-B14F-4D97-AF65-F5344CB8AC3E}">
        <p14:creationId xmlns:p14="http://schemas.microsoft.com/office/powerpoint/2010/main" val="14141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20888B-4EA5-E0E8-6D52-7733E1E774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04BBA-24E5-E887-F06E-FADF78C3361B}"/>
              </a:ext>
            </a:extLst>
          </p:cNvPr>
          <p:cNvSpPr>
            <a:spLocks noGrp="1"/>
          </p:cNvSpPr>
          <p:nvPr>
            <p:ph type="ctrTitle"/>
          </p:nvPr>
        </p:nvSpPr>
        <p:spPr>
          <a:xfrm>
            <a:off x="2538396" y="742209"/>
            <a:ext cx="7112159" cy="702031"/>
          </a:xfrm>
        </p:spPr>
        <p:txBody>
          <a:bodyPr anchor="t">
            <a:normAutofit fontScale="90000"/>
          </a:bodyPr>
          <a:lstStyle/>
          <a:p>
            <a:pPr>
              <a:lnSpc>
                <a:spcPct val="90000"/>
              </a:lnSpc>
            </a:pPr>
            <a:r>
              <a:rPr lang="el-CY" sz="3100" dirty="0">
                <a:solidFill>
                  <a:srgbClr val="00B050"/>
                </a:solidFill>
              </a:rPr>
              <a:t>Υιοθετούμε τις αρχές μηδενικών αποβλήτων</a:t>
            </a:r>
            <a:r>
              <a:rPr lang="el-CY" sz="3100" u="sng" dirty="0"/>
              <a:t/>
            </a:r>
            <a:br>
              <a:rPr lang="el-CY" sz="3100" u="sng" dirty="0"/>
            </a:br>
            <a:endParaRPr lang="en-US" sz="1900" u="sng" dirty="0"/>
          </a:p>
        </p:txBody>
      </p:sp>
      <p:sp>
        <p:nvSpPr>
          <p:cNvPr id="21" name="Freeform: Shape 20">
            <a:extLst>
              <a:ext uri="{FF2B5EF4-FFF2-40B4-BE49-F238E27FC236}">
                <a16:creationId xmlns:a16="http://schemas.microsoft.com/office/drawing/2014/main" id="{06B5A8BF-0680-F9A7-27B1-3971EC9347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931D5CAC-E66A-5BA3-1F9E-C83681EE52A9}"/>
              </a:ext>
            </a:extLst>
          </p:cNvPr>
          <p:cNvSpPr/>
          <p:nvPr/>
        </p:nvSpPr>
        <p:spPr>
          <a:xfrm>
            <a:off x="1328967" y="1822371"/>
            <a:ext cx="181792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CY" sz="2800" b="1" dirty="0">
                <a:ln>
                  <a:solidFill>
                    <a:srgbClr val="00B050"/>
                  </a:solidFill>
                </a:ln>
              </a:rPr>
              <a:t>Άρνηση</a:t>
            </a:r>
            <a:endParaRPr lang="en-US" sz="2800" b="1" dirty="0">
              <a:ln>
                <a:solidFill>
                  <a:srgbClr val="00B050"/>
                </a:solidFill>
              </a:ln>
            </a:endParaRPr>
          </a:p>
        </p:txBody>
      </p:sp>
      <p:sp>
        <p:nvSpPr>
          <p:cNvPr id="7" name="Rectangle 6">
            <a:extLst>
              <a:ext uri="{FF2B5EF4-FFF2-40B4-BE49-F238E27FC236}">
                <a16:creationId xmlns:a16="http://schemas.microsoft.com/office/drawing/2014/main" id="{67904E4C-417D-E96D-1933-2CA9163FC184}"/>
              </a:ext>
            </a:extLst>
          </p:cNvPr>
          <p:cNvSpPr/>
          <p:nvPr/>
        </p:nvSpPr>
        <p:spPr>
          <a:xfrm>
            <a:off x="1503041" y="2365932"/>
            <a:ext cx="1414170"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CY" sz="2800" b="1" dirty="0">
                <a:ln/>
              </a:rPr>
              <a:t>Μείωση</a:t>
            </a:r>
            <a:endParaRPr lang="en-US" sz="2800" b="1" dirty="0">
              <a:ln/>
            </a:endParaRPr>
          </a:p>
        </p:txBody>
      </p:sp>
      <p:sp>
        <p:nvSpPr>
          <p:cNvPr id="8" name="Rectangle 7">
            <a:extLst>
              <a:ext uri="{FF2B5EF4-FFF2-40B4-BE49-F238E27FC236}">
                <a16:creationId xmlns:a16="http://schemas.microsoft.com/office/drawing/2014/main" id="{8CC1350C-FF69-889E-1D1C-A0345B300BFE}"/>
              </a:ext>
            </a:extLst>
          </p:cNvPr>
          <p:cNvSpPr/>
          <p:nvPr/>
        </p:nvSpPr>
        <p:spPr>
          <a:xfrm>
            <a:off x="455906" y="3004828"/>
            <a:ext cx="3384516" cy="523220"/>
          </a:xfrm>
          <a:prstGeom prst="rect">
            <a:avLst/>
          </a:prstGeom>
          <a:noFill/>
        </p:spPr>
        <p:txBody>
          <a:bodyPr wrap="none" lIns="91440" tIns="45720" rIns="91440" bIns="45720">
            <a:spAutoFit/>
          </a:bodyPr>
          <a:lstStyle/>
          <a:p>
            <a:pPr algn="ctr"/>
            <a:r>
              <a:rPr lang="el-CY" sz="2800" dirty="0">
                <a:ln w="0"/>
                <a:effectLst>
                  <a:outerShdw blurRad="38100" dist="19050" dir="2700000" algn="tl" rotWithShape="0">
                    <a:schemeClr val="dk1">
                      <a:alpha val="40000"/>
                    </a:schemeClr>
                  </a:outerShdw>
                </a:effectLst>
              </a:rPr>
              <a:t>Επανα</a:t>
            </a:r>
            <a:r>
              <a:rPr lang="el-CY" sz="2800" dirty="0" err="1">
                <a:ln w="0"/>
                <a:effectLst>
                  <a:outerShdw blurRad="38100" dist="19050" dir="2700000" algn="tl" rotWithShape="0">
                    <a:schemeClr val="dk1">
                      <a:alpha val="40000"/>
                    </a:schemeClr>
                  </a:outerShdw>
                </a:effectLst>
              </a:rPr>
              <a:t>χρησιμο</a:t>
            </a:r>
            <a:r>
              <a:rPr lang="el-CY" sz="2800" dirty="0">
                <a:ln w="0"/>
                <a:effectLst>
                  <a:outerShdw blurRad="38100" dist="19050" dir="2700000" algn="tl" rotWithShape="0">
                    <a:schemeClr val="dk1">
                      <a:alpha val="40000"/>
                    </a:schemeClr>
                  </a:outerShdw>
                </a:effectLst>
              </a:rPr>
              <a:t>ποίηση</a:t>
            </a:r>
            <a:endParaRPr lang="en-US" sz="2800" dirty="0">
              <a:ln w="0"/>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7715E5B0-23BA-13E3-8BD3-A6F8CFA51661}"/>
              </a:ext>
            </a:extLst>
          </p:cNvPr>
          <p:cNvSpPr/>
          <p:nvPr/>
        </p:nvSpPr>
        <p:spPr>
          <a:xfrm>
            <a:off x="1138487" y="3680935"/>
            <a:ext cx="214327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CY" sz="2800" b="1" dirty="0">
                <a:ln/>
              </a:rPr>
              <a:t>Α</a:t>
            </a:r>
            <a:r>
              <a:rPr lang="el-CY" sz="2800" b="1" cap="none" spc="0" dirty="0">
                <a:ln/>
                <a:effectLst/>
              </a:rPr>
              <a:t>νακύκλωση</a:t>
            </a:r>
            <a:endParaRPr lang="en-US" sz="2800" b="1" cap="none" spc="0" dirty="0">
              <a:ln/>
              <a:effectLst/>
            </a:endParaRPr>
          </a:p>
        </p:txBody>
      </p:sp>
      <p:sp>
        <p:nvSpPr>
          <p:cNvPr id="11" name="Rectangle 10">
            <a:extLst>
              <a:ext uri="{FF2B5EF4-FFF2-40B4-BE49-F238E27FC236}">
                <a16:creationId xmlns:a16="http://schemas.microsoft.com/office/drawing/2014/main" id="{96EC6E94-2902-3C28-6511-E373C2BC2027}"/>
              </a:ext>
            </a:extLst>
          </p:cNvPr>
          <p:cNvSpPr/>
          <p:nvPr/>
        </p:nvSpPr>
        <p:spPr>
          <a:xfrm>
            <a:off x="816250" y="4418809"/>
            <a:ext cx="278775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CY" sz="2800" b="1" cap="none" spc="0" dirty="0" err="1">
                <a:ln/>
                <a:effectLst/>
              </a:rPr>
              <a:t>Κομ</a:t>
            </a:r>
            <a:r>
              <a:rPr lang="el-CY" sz="2800" b="1" cap="none" spc="0" dirty="0">
                <a:ln/>
                <a:effectLst/>
              </a:rPr>
              <a:t>ποστοποίηση</a:t>
            </a:r>
            <a:endParaRPr lang="en-US" sz="2800" b="1" cap="none" spc="0" dirty="0">
              <a:ln/>
              <a:effectLst/>
            </a:endParaRPr>
          </a:p>
        </p:txBody>
      </p:sp>
      <p:sp>
        <p:nvSpPr>
          <p:cNvPr id="4" name="TextBox 3">
            <a:extLst>
              <a:ext uri="{FF2B5EF4-FFF2-40B4-BE49-F238E27FC236}">
                <a16:creationId xmlns:a16="http://schemas.microsoft.com/office/drawing/2014/main" id="{E96D6818-0807-8AFC-644A-783A7B9DAEFC}"/>
              </a:ext>
            </a:extLst>
          </p:cNvPr>
          <p:cNvSpPr txBox="1"/>
          <p:nvPr/>
        </p:nvSpPr>
        <p:spPr>
          <a:xfrm>
            <a:off x="232537" y="5832791"/>
            <a:ext cx="6098458" cy="369332"/>
          </a:xfrm>
          <a:prstGeom prst="rect">
            <a:avLst/>
          </a:prstGeom>
          <a:noFill/>
        </p:spPr>
        <p:txBody>
          <a:bodyPr wrap="square">
            <a:spAutoFit/>
          </a:bodyPr>
          <a:lstStyle/>
          <a:p>
            <a:r>
              <a:rPr lang="el-CY" b="1" dirty="0"/>
              <a:t>(</a:t>
            </a:r>
            <a:r>
              <a:rPr lang="el-GR" b="1" dirty="0"/>
              <a:t>Το μηδενικά απόβλητα</a:t>
            </a:r>
            <a:r>
              <a:rPr lang="el-CY" b="1" dirty="0"/>
              <a:t> δεν </a:t>
            </a:r>
            <a:r>
              <a:rPr lang="el-CY" b="1" dirty="0" err="1"/>
              <a:t>είν</a:t>
            </a:r>
            <a:r>
              <a:rPr lang="el-CY" b="1" dirty="0"/>
              <a:t>αι μόνο η ανακύκλωση!)</a:t>
            </a:r>
            <a:endParaRPr lang="el-GR" b="1" dirty="0"/>
          </a:p>
        </p:txBody>
      </p:sp>
      <p:pic>
        <p:nvPicPr>
          <p:cNvPr id="5" name="Picture 4">
            <a:extLst>
              <a:ext uri="{FF2B5EF4-FFF2-40B4-BE49-F238E27FC236}">
                <a16:creationId xmlns:a16="http://schemas.microsoft.com/office/drawing/2014/main" id="{442101F4-C1FC-D684-797F-03F2CFA587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4606" y="1445342"/>
            <a:ext cx="6205636" cy="4994406"/>
          </a:xfrm>
          <a:prstGeom prst="rect">
            <a:avLst/>
          </a:prstGeom>
        </p:spPr>
      </p:pic>
    </p:spTree>
    <p:extLst>
      <p:ext uri="{BB962C8B-B14F-4D97-AF65-F5344CB8AC3E}">
        <p14:creationId xmlns:p14="http://schemas.microsoft.com/office/powerpoint/2010/main" val="196191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74A975B-A886-5202-0489-6965514A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175EAFFD-4A47-DD53-4F76-BD457E18BF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EC4403B-4984-D74F-9DD5-93C8958511CA}"/>
              </a:ext>
            </a:extLst>
          </p:cNvPr>
          <p:cNvSpPr>
            <a:spLocks noGrp="1"/>
          </p:cNvSpPr>
          <p:nvPr>
            <p:ph type="title"/>
          </p:nvPr>
        </p:nvSpPr>
        <p:spPr>
          <a:xfrm>
            <a:off x="2625212" y="657369"/>
            <a:ext cx="6253317" cy="625741"/>
          </a:xfrm>
        </p:spPr>
        <p:txBody>
          <a:bodyPr vert="horz" lIns="91440" tIns="45720" rIns="91440" bIns="45720" rtlCol="0" anchor="b">
            <a:normAutofit fontScale="90000"/>
          </a:bodyPr>
          <a:lstStyle/>
          <a:p>
            <a:pPr marL="571500" indent="-571500">
              <a:lnSpc>
                <a:spcPct val="90000"/>
              </a:lnSpc>
            </a:pPr>
            <a:r>
              <a:rPr lang="en-US" sz="3100" b="1" kern="1200" dirty="0">
                <a:solidFill>
                  <a:schemeClr val="tx1"/>
                </a:solidFill>
                <a:latin typeface="+mj-lt"/>
                <a:ea typeface="+mj-ea"/>
                <a:cs typeface="+mj-cs"/>
              </a:rPr>
              <a:t> </a:t>
            </a: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l-CY" sz="3100" b="1" kern="1200" dirty="0">
                <a:solidFill>
                  <a:schemeClr val="tx1"/>
                </a:solidFill>
                <a:latin typeface="+mj-lt"/>
                <a:ea typeface="+mj-ea"/>
                <a:cs typeface="+mj-cs"/>
              </a:rPr>
              <a:t/>
            </a:r>
            <a:br>
              <a:rPr lang="el-CY" sz="3100" b="1" kern="1200" dirty="0">
                <a:solidFill>
                  <a:schemeClr val="tx1"/>
                </a:solidFill>
                <a:latin typeface="+mj-lt"/>
                <a:ea typeface="+mj-ea"/>
                <a:cs typeface="+mj-cs"/>
              </a:rPr>
            </a:br>
            <a:r>
              <a:rPr lang="en-US" sz="3100" b="1" kern="1200" dirty="0">
                <a:solidFill>
                  <a:srgbClr val="00B050"/>
                </a:solidFill>
                <a:latin typeface="+mj-lt"/>
                <a:ea typeface="+mj-ea"/>
                <a:cs typeface="+mj-cs"/>
              </a:rPr>
              <a:t>Μ</a:t>
            </a:r>
            <a:r>
              <a:rPr lang="el-CY" sz="3100" b="1" kern="1200" dirty="0" err="1">
                <a:solidFill>
                  <a:srgbClr val="00B050"/>
                </a:solidFill>
                <a:latin typeface="+mj-lt"/>
                <a:ea typeface="+mj-ea"/>
                <a:cs typeface="+mj-cs"/>
              </a:rPr>
              <a:t>ειώνουμε</a:t>
            </a:r>
            <a:r>
              <a:rPr lang="el-CY" sz="3100" b="1" kern="1200" dirty="0">
                <a:solidFill>
                  <a:srgbClr val="00B050"/>
                </a:solidFill>
                <a:latin typeface="+mj-lt"/>
                <a:ea typeface="+mj-ea"/>
                <a:cs typeface="+mj-cs"/>
              </a:rPr>
              <a:t> τη χρήση πλα</a:t>
            </a:r>
            <a:r>
              <a:rPr lang="el-CY" sz="3100" b="1" kern="1200" dirty="0" err="1">
                <a:solidFill>
                  <a:srgbClr val="00B050"/>
                </a:solidFill>
                <a:latin typeface="+mj-lt"/>
                <a:ea typeface="+mj-ea"/>
                <a:cs typeface="+mj-cs"/>
              </a:rPr>
              <a:t>στικού</a:t>
            </a:r>
            <a:endParaRPr lang="en-US" sz="3100" dirty="0">
              <a:solidFill>
                <a:srgbClr val="00B050"/>
              </a:solidFill>
            </a:endParaRPr>
          </a:p>
        </p:txBody>
      </p:sp>
      <p:sp>
        <p:nvSpPr>
          <p:cNvPr id="15" name="Freeform: Shape 14">
            <a:extLst>
              <a:ext uri="{FF2B5EF4-FFF2-40B4-BE49-F238E27FC236}">
                <a16:creationId xmlns:a16="http://schemas.microsoft.com/office/drawing/2014/main" id="{7CC1FECC-9CA4-341C-7E20-4728C5147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D579977D-1FF5-346B-DA0A-8032F529F477}"/>
              </a:ext>
            </a:extLst>
          </p:cNvPr>
          <p:cNvSpPr>
            <a:spLocks noGrp="1"/>
          </p:cNvSpPr>
          <p:nvPr>
            <p:ph sz="half" idx="1"/>
          </p:nvPr>
        </p:nvSpPr>
        <p:spPr>
          <a:xfrm>
            <a:off x="646256" y="1595090"/>
            <a:ext cx="3490353" cy="4750914"/>
          </a:xfrm>
        </p:spPr>
        <p:txBody>
          <a:bodyPr vert="horz" lIns="91440" tIns="45720" rIns="91440" bIns="45720" rtlCol="0">
            <a:normAutofit fontScale="70000" lnSpcReduction="20000"/>
          </a:bodyPr>
          <a:lstStyle/>
          <a:p>
            <a:pPr marL="0" indent="0">
              <a:buNone/>
            </a:pPr>
            <a:r>
              <a:rPr lang="el-CY" sz="3400" b="1" dirty="0">
                <a:solidFill>
                  <a:srgbClr val="00B050"/>
                </a:solidFill>
              </a:rPr>
              <a:t>Τ</a:t>
            </a:r>
            <a:r>
              <a:rPr lang="en-US" sz="3400" b="1" dirty="0">
                <a:solidFill>
                  <a:srgbClr val="00B050"/>
                </a:solidFill>
              </a:rPr>
              <a:t>ο πλα</a:t>
            </a:r>
            <a:r>
              <a:rPr lang="en-US" sz="3400" b="1" dirty="0" err="1">
                <a:solidFill>
                  <a:srgbClr val="00B050"/>
                </a:solidFill>
              </a:rPr>
              <a:t>στικό</a:t>
            </a:r>
            <a:r>
              <a:rPr lang="en-US" sz="3400" b="1" dirty="0">
                <a:solidFill>
                  <a:srgbClr val="00B050"/>
                </a:solidFill>
              </a:rPr>
              <a:t> </a:t>
            </a:r>
            <a:r>
              <a:rPr lang="el-CY" sz="3400" b="1" dirty="0" err="1">
                <a:solidFill>
                  <a:srgbClr val="00B050"/>
                </a:solidFill>
              </a:rPr>
              <a:t>είν</a:t>
            </a:r>
            <a:r>
              <a:rPr lang="el-CY" sz="3400" b="1" dirty="0">
                <a:solidFill>
                  <a:srgbClr val="00B050"/>
                </a:solidFill>
              </a:rPr>
              <a:t>αι παντού </a:t>
            </a:r>
            <a:r>
              <a:rPr lang="en-US" sz="3400" b="1" dirty="0" err="1">
                <a:solidFill>
                  <a:srgbClr val="00B050"/>
                </a:solidFill>
              </a:rPr>
              <a:t>στη</a:t>
            </a:r>
            <a:r>
              <a:rPr lang="en-US" sz="3400" b="1" dirty="0">
                <a:solidFill>
                  <a:srgbClr val="00B050"/>
                </a:solidFill>
              </a:rPr>
              <a:t> </a:t>
            </a:r>
            <a:r>
              <a:rPr lang="en-US" sz="3400" b="1" dirty="0" err="1">
                <a:solidFill>
                  <a:srgbClr val="00B050"/>
                </a:solidFill>
              </a:rPr>
              <a:t>ζωή</a:t>
            </a:r>
            <a:r>
              <a:rPr lang="en-US" sz="3400" b="1" dirty="0">
                <a:solidFill>
                  <a:srgbClr val="00B050"/>
                </a:solidFill>
              </a:rPr>
              <a:t> μας!</a:t>
            </a:r>
            <a:r>
              <a:rPr lang="el-CY" sz="3400" b="1" dirty="0">
                <a:solidFill>
                  <a:srgbClr val="00B050"/>
                </a:solidFill>
              </a:rPr>
              <a:t/>
            </a:r>
            <a:br>
              <a:rPr lang="el-CY" sz="3400" b="1" dirty="0">
                <a:solidFill>
                  <a:srgbClr val="00B050"/>
                </a:solidFill>
              </a:rPr>
            </a:br>
            <a:r>
              <a:rPr lang="en-US" sz="2400" dirty="0">
                <a:solidFill>
                  <a:srgbClr val="00B050"/>
                </a:solidFill>
              </a:rPr>
              <a:t/>
            </a:r>
            <a:br>
              <a:rPr lang="en-US" sz="2400" dirty="0">
                <a:solidFill>
                  <a:srgbClr val="00B050"/>
                </a:solidFill>
              </a:rPr>
            </a:br>
            <a:r>
              <a:rPr lang="el-CY" sz="2400" b="1" dirty="0" err="1"/>
              <a:t>Πάτωμ</a:t>
            </a:r>
            <a:r>
              <a:rPr lang="el-CY" sz="2400" b="1" dirty="0"/>
              <a:t>α</a:t>
            </a:r>
          </a:p>
          <a:p>
            <a:pPr marL="0" indent="0">
              <a:buNone/>
            </a:pPr>
            <a:r>
              <a:rPr lang="el-CY" sz="2400" b="1" dirty="0"/>
              <a:t>Τοίχους</a:t>
            </a:r>
          </a:p>
          <a:p>
            <a:pPr marL="0" indent="0">
              <a:buNone/>
            </a:pPr>
            <a:r>
              <a:rPr lang="el-CY" sz="2400" b="1" dirty="0"/>
              <a:t>Έπιπλα</a:t>
            </a:r>
          </a:p>
          <a:p>
            <a:pPr marL="0" indent="0">
              <a:buNone/>
            </a:pPr>
            <a:r>
              <a:rPr lang="el-CY" sz="2400" b="1" dirty="0"/>
              <a:t>Πα</a:t>
            </a:r>
            <a:r>
              <a:rPr lang="el-CY" sz="2400" b="1" dirty="0" err="1"/>
              <a:t>ιχνίδι</a:t>
            </a:r>
            <a:r>
              <a:rPr lang="el-CY" sz="2400" b="1" dirty="0"/>
              <a:t>α</a:t>
            </a:r>
          </a:p>
          <a:p>
            <a:pPr marL="0" indent="0">
              <a:buNone/>
            </a:pPr>
            <a:r>
              <a:rPr lang="el-CY" sz="2400" b="1" dirty="0" err="1"/>
              <a:t>Ρούχ</a:t>
            </a:r>
            <a:r>
              <a:rPr lang="el-CY" sz="2400" b="1" dirty="0"/>
              <a:t>α</a:t>
            </a:r>
          </a:p>
          <a:p>
            <a:pPr marL="0" indent="0">
              <a:buNone/>
            </a:pPr>
            <a:r>
              <a:rPr lang="el-CY" sz="2400" b="1" dirty="0"/>
              <a:t>Καθα</a:t>
            </a:r>
            <a:r>
              <a:rPr lang="el-CY" sz="2400" b="1" dirty="0" err="1"/>
              <a:t>ριστικά</a:t>
            </a:r>
            <a:endParaRPr lang="el-CY" sz="2400" b="1" dirty="0"/>
          </a:p>
          <a:p>
            <a:pPr marL="0" indent="0">
              <a:buNone/>
            </a:pPr>
            <a:r>
              <a:rPr lang="el-CY" sz="2400" b="1" dirty="0"/>
              <a:t>Ηλεκτρικές συσκευές</a:t>
            </a:r>
            <a:endParaRPr lang="en-GB" sz="2400" b="1" dirty="0"/>
          </a:p>
          <a:p>
            <a:pPr marL="0" indent="0">
              <a:buNone/>
            </a:pPr>
            <a:r>
              <a:rPr lang="el-CY" sz="2400" b="1" dirty="0"/>
              <a:t>Κτλ.</a:t>
            </a:r>
            <a:endParaRPr lang="en-US" sz="2400" b="1" dirty="0"/>
          </a:p>
          <a:p>
            <a:pPr marL="0" indent="0">
              <a:buNone/>
            </a:pPr>
            <a:endParaRPr lang="en-US" sz="1900" b="1" dirty="0"/>
          </a:p>
          <a:p>
            <a:pPr marL="0" indent="0">
              <a:buNone/>
            </a:pPr>
            <a:r>
              <a:rPr lang="en-US" sz="1200" b="1" dirty="0">
                <a:hlinkClick r:id="rId2"/>
              </a:rPr>
              <a:t>https://plasticcleverschools.co.uk/</a:t>
            </a:r>
            <a:endParaRPr lang="en-US" sz="1200" b="1" dirty="0"/>
          </a:p>
          <a:p>
            <a:pPr marL="0" indent="0">
              <a:buNone/>
            </a:pPr>
            <a:endParaRPr lang="el-CY" sz="1200" b="1" dirty="0"/>
          </a:p>
          <a:p>
            <a:pPr marL="0" indent="0">
              <a:buNone/>
            </a:pPr>
            <a:endParaRPr lang="el-CY" sz="1900" b="1" dirty="0"/>
          </a:p>
          <a:p>
            <a:pPr marL="0" indent="0">
              <a:buNone/>
            </a:pPr>
            <a:endParaRPr lang="el-CY" sz="1900" b="1" dirty="0"/>
          </a:p>
          <a:p>
            <a:pPr marL="0" indent="0">
              <a:buNone/>
            </a:pPr>
            <a:endParaRPr lang="el-CY" sz="1900" b="1" dirty="0"/>
          </a:p>
          <a:p>
            <a:pPr marL="0" indent="0">
              <a:buNone/>
            </a:pPr>
            <a:endParaRPr lang="el-CY" sz="1900" b="1" dirty="0"/>
          </a:p>
          <a:p>
            <a:pPr marL="0" indent="0">
              <a:buNone/>
            </a:pPr>
            <a:endParaRPr lang="en-US" dirty="0"/>
          </a:p>
          <a:p>
            <a:pPr marL="0"/>
            <a:endParaRPr lang="en-US" dirty="0"/>
          </a:p>
        </p:txBody>
      </p:sp>
      <p:pic>
        <p:nvPicPr>
          <p:cNvPr id="6" name="Content Placeholder 5" descr="A room with a table and toys&#10;&#10;AI-generated content may be incorrect.">
            <a:extLst>
              <a:ext uri="{FF2B5EF4-FFF2-40B4-BE49-F238E27FC236}">
                <a16:creationId xmlns:a16="http://schemas.microsoft.com/office/drawing/2014/main" id="{F557DAB9-49D8-46B9-A1C5-37010EF726B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b="-2"/>
          <a:stretch>
            <a:fillRect/>
          </a:stretch>
        </p:blipFill>
        <p:spPr>
          <a:xfrm>
            <a:off x="4136609" y="1533831"/>
            <a:ext cx="7534183" cy="4812173"/>
          </a:xfrm>
          <a:prstGeom prst="rect">
            <a:avLst/>
          </a:prstGeom>
        </p:spPr>
      </p:pic>
    </p:spTree>
    <p:extLst>
      <p:ext uri="{BB962C8B-B14F-4D97-AF65-F5344CB8AC3E}">
        <p14:creationId xmlns:p14="http://schemas.microsoft.com/office/powerpoint/2010/main" val="311981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74A975B-A886-5202-0489-6965514A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A67E988-5919-57BB-C7DE-D3EAD38A30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5820888B-4EA5-E0E8-6D52-7733E1E774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84704-5C71-AFA3-6493-BFA9E5D1C772}"/>
              </a:ext>
            </a:extLst>
          </p:cNvPr>
          <p:cNvSpPr>
            <a:spLocks noGrp="1"/>
          </p:cNvSpPr>
          <p:nvPr>
            <p:ph type="title"/>
          </p:nvPr>
        </p:nvSpPr>
        <p:spPr>
          <a:xfrm>
            <a:off x="521208" y="978407"/>
            <a:ext cx="4345760" cy="5231517"/>
          </a:xfrm>
        </p:spPr>
        <p:txBody>
          <a:bodyPr vert="horz" lIns="91440" tIns="45720" rIns="91440" bIns="45720" rtlCol="0" anchor="t">
            <a:normAutofit/>
          </a:bodyPr>
          <a:lstStyle/>
          <a:p>
            <a:r>
              <a:rPr lang="en-US" sz="3100" dirty="0">
                <a:solidFill>
                  <a:srgbClr val="00B050"/>
                </a:solidFill>
              </a:rPr>
              <a:t>Μ</a:t>
            </a:r>
            <a:r>
              <a:rPr lang="el-CY" sz="3100" dirty="0" err="1">
                <a:solidFill>
                  <a:srgbClr val="00B050"/>
                </a:solidFill>
              </a:rPr>
              <a:t>ειώνουμε</a:t>
            </a:r>
            <a:r>
              <a:rPr lang="el-CY" sz="3100" dirty="0">
                <a:solidFill>
                  <a:srgbClr val="00B050"/>
                </a:solidFill>
              </a:rPr>
              <a:t> τη σπα</a:t>
            </a:r>
            <a:r>
              <a:rPr lang="el-CY" sz="3100" dirty="0" err="1">
                <a:solidFill>
                  <a:srgbClr val="00B050"/>
                </a:solidFill>
              </a:rPr>
              <a:t>τάλη</a:t>
            </a:r>
            <a:r>
              <a:rPr lang="el-CY" sz="3100" dirty="0">
                <a:solidFill>
                  <a:srgbClr val="00B050"/>
                </a:solidFill>
              </a:rPr>
              <a:t> τροφίμων</a:t>
            </a:r>
            <a:br>
              <a:rPr lang="el-CY" sz="3100" dirty="0">
                <a:solidFill>
                  <a:srgbClr val="00B050"/>
                </a:solidFill>
              </a:rPr>
            </a:br>
            <a:r>
              <a:rPr lang="el-CY" sz="3100" dirty="0"/>
              <a:t/>
            </a:r>
            <a:br>
              <a:rPr lang="el-CY" sz="3100" dirty="0"/>
            </a:br>
            <a:r>
              <a:rPr lang="el-GR" sz="2800" dirty="0"/>
              <a:t>Δες το φαγητό αλλιώς, διαχειρίσου το έξυπνα και βάλε το δικό σου λιθαράκι στη μείωση της σπατάλης τροφίμων</a:t>
            </a:r>
            <a:r>
              <a:rPr lang="el-CY" sz="2800" dirty="0"/>
              <a:t/>
            </a:r>
            <a:br>
              <a:rPr lang="el-CY" sz="2800" dirty="0"/>
            </a:br>
            <a:r>
              <a:rPr lang="el-CY" sz="2800" dirty="0"/>
              <a:t/>
            </a:r>
            <a:br>
              <a:rPr lang="el-CY" sz="2800" dirty="0"/>
            </a:br>
            <a:r>
              <a:rPr lang="en-US" sz="1200" dirty="0"/>
              <a:t>https://trustyourdietitian.com/apoleia-kai-spatali-trofimon-noumera-tropoi-antimetopisis/</a:t>
            </a:r>
            <a:r>
              <a:rPr lang="el-CY" sz="1200" dirty="0"/>
              <a:t/>
            </a:r>
            <a:br>
              <a:rPr lang="el-CY" sz="1200" dirty="0"/>
            </a:br>
            <a:r>
              <a:rPr lang="el-CY" sz="1200" dirty="0"/>
              <a:t/>
            </a:r>
            <a:br>
              <a:rPr lang="el-CY" sz="1200" dirty="0"/>
            </a:br>
            <a:r>
              <a:rPr lang="el-GR" sz="1200" dirty="0"/>
              <a:t/>
            </a:r>
            <a:br>
              <a:rPr lang="el-GR" sz="1200" dirty="0"/>
            </a:br>
            <a:endParaRPr lang="en-US" sz="1200" dirty="0"/>
          </a:p>
        </p:txBody>
      </p:sp>
      <p:sp>
        <p:nvSpPr>
          <p:cNvPr id="17" name="Freeform: Shape 16">
            <a:extLst>
              <a:ext uri="{FF2B5EF4-FFF2-40B4-BE49-F238E27FC236}">
                <a16:creationId xmlns:a16="http://schemas.microsoft.com/office/drawing/2014/main" id="{06B5A8BF-0680-F9A7-27B1-3971EC9347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oster with text and icons&#10;&#10;AI-generated content may be incorrect.">
            <a:extLst>
              <a:ext uri="{FF2B5EF4-FFF2-40B4-BE49-F238E27FC236}">
                <a16:creationId xmlns:a16="http://schemas.microsoft.com/office/drawing/2014/main" id="{4D78DFE0-6E8B-C6E7-C29E-3EDB2B7ECF2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04985" y="657369"/>
            <a:ext cx="5380268" cy="6028244"/>
          </a:xfrm>
          <a:prstGeom prst="rect">
            <a:avLst/>
          </a:prstGeom>
        </p:spPr>
      </p:pic>
    </p:spTree>
    <p:extLst>
      <p:ext uri="{BB962C8B-B14F-4D97-AF65-F5344CB8AC3E}">
        <p14:creationId xmlns:p14="http://schemas.microsoft.com/office/powerpoint/2010/main" val="54062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74A975B-A886-5202-0489-6965514A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Rectangle 25">
            <a:extLst>
              <a:ext uri="{FF2B5EF4-FFF2-40B4-BE49-F238E27FC236}">
                <a16:creationId xmlns:a16="http://schemas.microsoft.com/office/drawing/2014/main" id="{2CD0D193-B981-FE7D-7D46-D739C7E5B5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6DCB58-A42B-BE89-39BD-0F41C5A18E35}"/>
              </a:ext>
            </a:extLst>
          </p:cNvPr>
          <p:cNvSpPr>
            <a:spLocks noGrp="1"/>
          </p:cNvSpPr>
          <p:nvPr>
            <p:ph type="title"/>
          </p:nvPr>
        </p:nvSpPr>
        <p:spPr>
          <a:xfrm>
            <a:off x="4535424" y="978408"/>
            <a:ext cx="7132320" cy="1463040"/>
          </a:xfrm>
        </p:spPr>
        <p:txBody>
          <a:bodyPr vert="horz" lIns="91440" tIns="45720" rIns="91440" bIns="45720" rtlCol="0" anchor="t">
            <a:normAutofit fontScale="90000"/>
          </a:bodyPr>
          <a:lstStyle/>
          <a:p>
            <a:r>
              <a:rPr lang="en-US" b="1" kern="1200" dirty="0" err="1">
                <a:solidFill>
                  <a:schemeClr val="tx1"/>
                </a:solidFill>
                <a:latin typeface="+mj-lt"/>
                <a:ea typeface="+mj-ea"/>
                <a:cs typeface="+mj-cs"/>
              </a:rPr>
              <a:t>Γρήγορη</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μόδ</a:t>
            </a:r>
            <a:r>
              <a:rPr lang="en-US" b="1" kern="1200" dirty="0">
                <a:solidFill>
                  <a:schemeClr val="tx1"/>
                </a:solidFill>
                <a:latin typeface="+mj-lt"/>
                <a:ea typeface="+mj-ea"/>
                <a:cs typeface="+mj-cs"/>
              </a:rPr>
              <a:t>α (fast fashion) </a:t>
            </a:r>
            <a:br>
              <a:rPr lang="en-US" b="1"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3C33D9E9-9F8C-3BFE-B603-6B6EE33388A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b="-1"/>
          <a:stretch>
            <a:fillRect/>
          </a:stretch>
        </p:blipFill>
        <p:spPr>
          <a:xfrm>
            <a:off x="517870" y="508090"/>
            <a:ext cx="3281773" cy="2779776"/>
          </a:xfrm>
          <a:prstGeom prst="rect">
            <a:avLst/>
          </a:prstGeom>
        </p:spPr>
      </p:pic>
      <p:sp>
        <p:nvSpPr>
          <p:cNvPr id="28" name="Rectangle 27">
            <a:extLst>
              <a:ext uri="{FF2B5EF4-FFF2-40B4-BE49-F238E27FC236}">
                <a16:creationId xmlns:a16="http://schemas.microsoft.com/office/drawing/2014/main" id="{14435763-D116-E6B0-3992-6801EF0F0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1230" y="508090"/>
            <a:ext cx="71323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abric&#10;&#10;AI-generated content may be incorrect.">
            <a:extLst>
              <a:ext uri="{FF2B5EF4-FFF2-40B4-BE49-F238E27FC236}">
                <a16:creationId xmlns:a16="http://schemas.microsoft.com/office/drawing/2014/main" id="{C06693D2-3377-B521-7081-758762589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17870" y="3566160"/>
            <a:ext cx="3281773" cy="2779776"/>
          </a:xfrm>
          <a:prstGeom prst="rect">
            <a:avLst/>
          </a:prstGeom>
        </p:spPr>
      </p:pic>
      <p:sp>
        <p:nvSpPr>
          <p:cNvPr id="3" name="Content Placeholder 2">
            <a:extLst>
              <a:ext uri="{FF2B5EF4-FFF2-40B4-BE49-F238E27FC236}">
                <a16:creationId xmlns:a16="http://schemas.microsoft.com/office/drawing/2014/main" id="{305EA35C-20E7-100E-1875-85F581E4D60F}"/>
              </a:ext>
            </a:extLst>
          </p:cNvPr>
          <p:cNvSpPr>
            <a:spLocks noGrp="1"/>
          </p:cNvSpPr>
          <p:nvPr>
            <p:ph sz="half" idx="1"/>
          </p:nvPr>
        </p:nvSpPr>
        <p:spPr>
          <a:xfrm>
            <a:off x="4535424" y="2578608"/>
            <a:ext cx="7132320" cy="3767328"/>
          </a:xfrm>
        </p:spPr>
        <p:txBody>
          <a:bodyPr vert="horz" lIns="91440" tIns="45720" rIns="91440" bIns="45720" rtlCol="0">
            <a:normAutofit/>
          </a:bodyPr>
          <a:lstStyle/>
          <a:p>
            <a:pPr marL="0"/>
            <a:r>
              <a:rPr lang="en-US" b="1" dirty="0"/>
              <a:t>0 </a:t>
            </a:r>
            <a:r>
              <a:rPr lang="en-US" b="1" dirty="0" err="1"/>
              <a:t>δεύτερος</a:t>
            </a:r>
            <a:r>
              <a:rPr lang="en-US" b="1" dirty="0"/>
              <a:t> </a:t>
            </a:r>
            <a:r>
              <a:rPr lang="en-US" b="1" dirty="0" err="1"/>
              <a:t>μεγ</a:t>
            </a:r>
            <a:r>
              <a:rPr lang="en-US" b="1" dirty="0"/>
              <a:t>αλύτερος ρυπαντής στον κόσμο μετά τη βιομηχανία πετρελαίου λόγω:</a:t>
            </a:r>
          </a:p>
          <a:p>
            <a:r>
              <a:rPr lang="en-US" dirty="0"/>
              <a:t> </a:t>
            </a:r>
            <a:r>
              <a:rPr lang="en-US" dirty="0" err="1"/>
              <a:t>Της</a:t>
            </a:r>
            <a:r>
              <a:rPr lang="en-US" dirty="0"/>
              <a:t> </a:t>
            </a:r>
            <a:r>
              <a:rPr lang="en-US" dirty="0" err="1"/>
              <a:t>τεράστι</a:t>
            </a:r>
            <a:r>
              <a:rPr lang="en-US" dirty="0"/>
              <a:t>ας κατανάλωσης νερού </a:t>
            </a:r>
          </a:p>
          <a:p>
            <a:r>
              <a:rPr lang="en-US" dirty="0" err="1"/>
              <a:t>Των</a:t>
            </a:r>
            <a:r>
              <a:rPr lang="en-US" dirty="0"/>
              <a:t> </a:t>
            </a:r>
            <a:r>
              <a:rPr lang="en-US" dirty="0" err="1"/>
              <a:t>χημικών</a:t>
            </a:r>
            <a:r>
              <a:rPr lang="en-US" dirty="0"/>
              <a:t> αποβ</a:t>
            </a:r>
            <a:r>
              <a:rPr lang="en-US" dirty="0" err="1"/>
              <a:t>λήτων</a:t>
            </a:r>
            <a:r>
              <a:rPr lang="en-US" dirty="0"/>
              <a:t> </a:t>
            </a:r>
          </a:p>
          <a:p>
            <a:r>
              <a:rPr lang="en-US" dirty="0"/>
              <a:t> </a:t>
            </a:r>
            <a:r>
              <a:rPr lang="en-US" dirty="0" err="1"/>
              <a:t>Των</a:t>
            </a:r>
            <a:r>
              <a:rPr lang="en-US" dirty="0"/>
              <a:t> </a:t>
            </a:r>
            <a:r>
              <a:rPr lang="en-US" dirty="0" err="1"/>
              <a:t>εκ</a:t>
            </a:r>
            <a:r>
              <a:rPr lang="en-US" dirty="0"/>
              <a:t>πομπών διοξειδίου του άνθρακα (CO₂) </a:t>
            </a:r>
          </a:p>
          <a:p>
            <a:r>
              <a:rPr lang="en-US" dirty="0"/>
              <a:t> </a:t>
            </a:r>
            <a:r>
              <a:rPr lang="en-US" dirty="0" err="1"/>
              <a:t>Της</a:t>
            </a:r>
            <a:r>
              <a:rPr lang="en-US" dirty="0"/>
              <a:t> υπ</a:t>
            </a:r>
            <a:r>
              <a:rPr lang="en-US" dirty="0" err="1"/>
              <a:t>ερ</a:t>
            </a:r>
            <a:r>
              <a:rPr lang="en-US" dirty="0"/>
              <a:t>παραγωγής και των αποβλήτων </a:t>
            </a:r>
          </a:p>
          <a:p>
            <a:r>
              <a:rPr lang="en-US" dirty="0"/>
              <a:t> </a:t>
            </a:r>
            <a:r>
              <a:rPr lang="en-US" dirty="0" err="1"/>
              <a:t>Της</a:t>
            </a:r>
            <a:r>
              <a:rPr lang="en-US" dirty="0"/>
              <a:t> </a:t>
            </a:r>
            <a:r>
              <a:rPr lang="en-US" dirty="0" err="1"/>
              <a:t>εργ</a:t>
            </a:r>
            <a:r>
              <a:rPr lang="en-US" dirty="0"/>
              <a:t>ασιακής εκμετάλλευσης. </a:t>
            </a:r>
          </a:p>
          <a:p>
            <a:endParaRPr lang="en-US" dirty="0"/>
          </a:p>
        </p:txBody>
      </p:sp>
    </p:spTree>
    <p:extLst>
      <p:ext uri="{BB962C8B-B14F-4D97-AF65-F5344CB8AC3E}">
        <p14:creationId xmlns:p14="http://schemas.microsoft.com/office/powerpoint/2010/main" val="224568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6F4560D-A7CC-59AA-0FE5-089C718BCDFD}"/>
              </a:ext>
            </a:extLst>
          </p:cNvPr>
          <p:cNvSpPr>
            <a:spLocks noGrp="1"/>
          </p:cNvSpPr>
          <p:nvPr>
            <p:ph type="title"/>
          </p:nvPr>
        </p:nvSpPr>
        <p:spPr>
          <a:xfrm>
            <a:off x="346512" y="886468"/>
            <a:ext cx="6308159" cy="853014"/>
          </a:xfrm>
        </p:spPr>
        <p:txBody>
          <a:bodyPr vert="horz" lIns="91440" tIns="45720" rIns="91440" bIns="45720" rtlCol="0" anchor="t">
            <a:noAutofit/>
          </a:bodyPr>
          <a:lstStyle/>
          <a:p>
            <a:pPr>
              <a:lnSpc>
                <a:spcPct val="90000"/>
              </a:lnSpc>
            </a:pPr>
            <a:r>
              <a:rPr lang="en-US" sz="2800" b="1" kern="1200" dirty="0" err="1">
                <a:solidFill>
                  <a:schemeClr val="tx1"/>
                </a:solidFill>
                <a:latin typeface="+mj-lt"/>
                <a:ea typeface="+mj-ea"/>
                <a:cs typeface="+mj-cs"/>
              </a:rPr>
              <a:t>Εισηγήσεις</a:t>
            </a: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γι</a:t>
            </a:r>
            <a:r>
              <a:rPr lang="en-US" sz="2800" b="1" kern="1200" dirty="0">
                <a:solidFill>
                  <a:schemeClr val="tx1"/>
                </a:solidFill>
                <a:latin typeface="+mj-lt"/>
                <a:ea typeface="+mj-ea"/>
                <a:cs typeface="+mj-cs"/>
              </a:rPr>
              <a:t>α να ξεκινήσ</a:t>
            </a:r>
            <a:r>
              <a:rPr lang="el-CY" sz="2800" dirty="0" err="1"/>
              <a:t>ουμε</a:t>
            </a:r>
            <a:r>
              <a:rPr lang="en-US" sz="2800" b="1" kern="1200" dirty="0">
                <a:solidFill>
                  <a:schemeClr val="tx1"/>
                </a:solidFill>
                <a:latin typeface="+mj-lt"/>
                <a:ea typeface="+mj-ea"/>
                <a:cs typeface="+mj-cs"/>
              </a:rPr>
              <a:t> έναν τρόπο ζωής με μηδενικά απορρίμματα:</a:t>
            </a:r>
            <a:br>
              <a:rPr lang="en-US" sz="2800" b="1" kern="1200" dirty="0">
                <a:solidFill>
                  <a:schemeClr val="tx1"/>
                </a:solidFill>
                <a:latin typeface="+mj-lt"/>
                <a:ea typeface="+mj-ea"/>
                <a:cs typeface="+mj-cs"/>
              </a:rPr>
            </a:br>
            <a:endParaRPr lang="en-US" sz="2800" b="1"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EB10793-F159-20E5-E26B-FB9EBEF21254}"/>
              </a:ext>
            </a:extLst>
          </p:cNvPr>
          <p:cNvSpPr txBox="1"/>
          <p:nvPr/>
        </p:nvSpPr>
        <p:spPr>
          <a:xfrm>
            <a:off x="506966" y="2204204"/>
            <a:ext cx="4672584" cy="3767328"/>
          </a:xfrm>
          <a:prstGeom prst="rect">
            <a:avLst/>
          </a:prstGeom>
        </p:spPr>
        <p:txBody>
          <a:bodyPr vert="horz" lIns="91440" tIns="45720" rIns="91440" bIns="45720" rtlCol="0">
            <a:normAutofit fontScale="92500" lnSpcReduction="10000"/>
          </a:bodyPr>
          <a:lstStyle/>
          <a:p>
            <a:pPr marL="285750" indent="-285750">
              <a:lnSpc>
                <a:spcPct val="110000"/>
              </a:lnSpc>
              <a:spcAft>
                <a:spcPts val="600"/>
              </a:spcAft>
              <a:buFont typeface="Wingdings" panose="05000000000000000000" pitchFamily="2" charset="2"/>
              <a:buChar char="§"/>
            </a:pPr>
            <a:r>
              <a:rPr lang="en-US" sz="2000" dirty="0" err="1"/>
              <a:t>σκεύη</a:t>
            </a:r>
            <a:r>
              <a:rPr lang="en-US" sz="2000" dirty="0"/>
              <a:t> φα</a:t>
            </a:r>
            <a:r>
              <a:rPr lang="en-US" sz="2000" dirty="0" err="1"/>
              <a:t>γητού</a:t>
            </a:r>
            <a:r>
              <a:rPr lang="en-US" sz="2000" dirty="0"/>
              <a:t> από bamboo</a:t>
            </a:r>
            <a:endParaRPr lang="el-CY" sz="2000" dirty="0"/>
          </a:p>
          <a:p>
            <a:pPr marL="285750" indent="-285750">
              <a:lnSpc>
                <a:spcPct val="110000"/>
              </a:lnSpc>
              <a:spcAft>
                <a:spcPts val="600"/>
              </a:spcAft>
              <a:buFont typeface="Wingdings" panose="05000000000000000000" pitchFamily="2" charset="2"/>
              <a:buChar char="§"/>
            </a:pPr>
            <a:r>
              <a:rPr lang="en-US" sz="2000" dirty="0"/>
              <a:t> καλα</a:t>
            </a:r>
            <a:r>
              <a:rPr lang="en-US" sz="2000" dirty="0" err="1"/>
              <a:t>μάκι</a:t>
            </a:r>
            <a:r>
              <a:rPr lang="en-US" sz="2000" dirty="0"/>
              <a:t>α οικολογικά</a:t>
            </a:r>
            <a:endParaRPr lang="el-CY" sz="2000" dirty="0"/>
          </a:p>
          <a:p>
            <a:pPr marL="285750" indent="-285750">
              <a:lnSpc>
                <a:spcPct val="110000"/>
              </a:lnSpc>
              <a:spcAft>
                <a:spcPts val="600"/>
              </a:spcAft>
              <a:buFont typeface="Wingdings" panose="05000000000000000000" pitchFamily="2" charset="2"/>
              <a:buChar char="§"/>
            </a:pPr>
            <a:r>
              <a:rPr lang="en-US" sz="2000" dirty="0"/>
              <a:t>σα</a:t>
            </a:r>
            <a:r>
              <a:rPr lang="en-US" sz="2000" dirty="0" err="1"/>
              <a:t>κούλες</a:t>
            </a:r>
            <a:r>
              <a:rPr lang="en-US" sz="2000" dirty="0"/>
              <a:t> π</a:t>
            </a:r>
            <a:r>
              <a:rPr lang="en-US" sz="2000" dirty="0" err="1"/>
              <a:t>ολλ</a:t>
            </a:r>
            <a:r>
              <a:rPr lang="en-US" sz="2000" dirty="0"/>
              <a:t>απλών χρήσεων</a:t>
            </a:r>
            <a:endParaRPr lang="el-CY" sz="2000" dirty="0"/>
          </a:p>
          <a:p>
            <a:pPr marL="285750" indent="-285750">
              <a:lnSpc>
                <a:spcPct val="110000"/>
              </a:lnSpc>
              <a:spcAft>
                <a:spcPts val="600"/>
              </a:spcAft>
              <a:buFont typeface="Wingdings" panose="05000000000000000000" pitchFamily="2" charset="2"/>
              <a:buChar char="§"/>
            </a:pPr>
            <a:r>
              <a:rPr lang="en-US" sz="2000" dirty="0" err="1"/>
              <a:t>οδοντό</a:t>
            </a:r>
            <a:r>
              <a:rPr lang="en-US" sz="2000" dirty="0"/>
              <a:t>βουρτσες από μπαμπού</a:t>
            </a:r>
            <a:endParaRPr lang="el-CY" sz="2000" dirty="0"/>
          </a:p>
          <a:p>
            <a:pPr marL="285750" indent="-285750">
              <a:lnSpc>
                <a:spcPct val="110000"/>
              </a:lnSpc>
              <a:spcAft>
                <a:spcPts val="600"/>
              </a:spcAft>
              <a:buFont typeface="Wingdings" panose="05000000000000000000" pitchFamily="2" charset="2"/>
              <a:buChar char="§"/>
            </a:pPr>
            <a:r>
              <a:rPr lang="en-US" sz="2000" dirty="0"/>
              <a:t>α</a:t>
            </a:r>
            <a:r>
              <a:rPr lang="en-US" sz="2000" dirty="0" err="1"/>
              <a:t>νοξείδωτοι</a:t>
            </a:r>
            <a:r>
              <a:rPr lang="en-US" sz="2000" dirty="0"/>
              <a:t> θέρμοι και μπ</a:t>
            </a:r>
            <a:r>
              <a:rPr lang="en-US" sz="2000" dirty="0" err="1"/>
              <a:t>ουκάλι</a:t>
            </a:r>
            <a:r>
              <a:rPr lang="en-US" sz="2000" dirty="0"/>
              <a:t>α</a:t>
            </a:r>
            <a:endParaRPr lang="el-CY" sz="2000" dirty="0"/>
          </a:p>
          <a:p>
            <a:pPr marL="285750" indent="-285750">
              <a:lnSpc>
                <a:spcPct val="110000"/>
              </a:lnSpc>
              <a:spcAft>
                <a:spcPts val="600"/>
              </a:spcAft>
              <a:buFont typeface="Wingdings" panose="05000000000000000000" pitchFamily="2" charset="2"/>
              <a:buChar char="§"/>
            </a:pPr>
            <a:r>
              <a:rPr lang="en-US" sz="2000" dirty="0"/>
              <a:t>λαχα</a:t>
            </a:r>
            <a:r>
              <a:rPr lang="en-US" sz="2000" dirty="0" err="1"/>
              <a:t>νικά</a:t>
            </a:r>
            <a:r>
              <a:rPr lang="en-US" sz="2000" dirty="0"/>
              <a:t>, φρούτα και τρόφιμα που δεν περικλείονται σε πλαστική συσκευασί</a:t>
            </a:r>
            <a:r>
              <a:rPr lang="el-CY" sz="2000" dirty="0"/>
              <a:t>α</a:t>
            </a:r>
          </a:p>
          <a:p>
            <a:pPr marL="285750" indent="-285750">
              <a:lnSpc>
                <a:spcPct val="110000"/>
              </a:lnSpc>
              <a:spcAft>
                <a:spcPts val="600"/>
              </a:spcAft>
              <a:buFont typeface="Wingdings" panose="05000000000000000000" pitchFamily="2" charset="2"/>
              <a:buChar char="§"/>
            </a:pPr>
            <a:r>
              <a:rPr lang="el-CY" sz="2000" dirty="0"/>
              <a:t>Σπ</a:t>
            </a:r>
            <a:r>
              <a:rPr lang="el-CY" sz="2000" dirty="0" err="1"/>
              <a:t>ιτικό</a:t>
            </a:r>
            <a:r>
              <a:rPr lang="el-CY" sz="2000" dirty="0"/>
              <a:t> φα</a:t>
            </a:r>
            <a:r>
              <a:rPr lang="el-CY" sz="2000" dirty="0" err="1"/>
              <a:t>γητό</a:t>
            </a:r>
            <a:endParaRPr lang="el-CY" sz="2000" dirty="0"/>
          </a:p>
          <a:p>
            <a:pPr marL="285750" indent="-285750">
              <a:lnSpc>
                <a:spcPct val="110000"/>
              </a:lnSpc>
              <a:spcAft>
                <a:spcPts val="600"/>
              </a:spcAft>
              <a:buFont typeface="Wingdings" panose="05000000000000000000" pitchFamily="2" charset="2"/>
              <a:buChar char="§"/>
            </a:pPr>
            <a:r>
              <a:rPr lang="el-CY" sz="2000" dirty="0" err="1"/>
              <a:t>Μετ</a:t>
            </a:r>
            <a:r>
              <a:rPr lang="el-CY" sz="2000" dirty="0"/>
              <a:t>αχειρισμένα ρούχα (</a:t>
            </a:r>
            <a:r>
              <a:rPr lang="en-US" sz="2000" dirty="0"/>
              <a:t>thrifting</a:t>
            </a:r>
            <a:r>
              <a:rPr lang="el-CY" sz="2000" dirty="0"/>
              <a:t>)</a:t>
            </a:r>
            <a:r>
              <a:rPr lang="en-US" sz="2000" dirty="0"/>
              <a:t/>
            </a:r>
            <a:br>
              <a:rPr lang="en-US" sz="2000" dirty="0"/>
            </a:br>
            <a:endParaRPr lang="en-US" sz="2000" dirty="0"/>
          </a:p>
        </p:txBody>
      </p:sp>
      <p:pic>
        <p:nvPicPr>
          <p:cNvPr id="10" name="Content Placeholder 9">
            <a:extLst>
              <a:ext uri="{FF2B5EF4-FFF2-40B4-BE49-F238E27FC236}">
                <a16:creationId xmlns:a16="http://schemas.microsoft.com/office/drawing/2014/main" id="{65E4B7C0-4AB1-70CC-E487-391266817B5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54671" y="886468"/>
            <a:ext cx="5245108" cy="5459279"/>
          </a:xfrm>
        </p:spPr>
      </p:pic>
    </p:spTree>
    <p:extLst>
      <p:ext uri="{BB962C8B-B14F-4D97-AF65-F5344CB8AC3E}">
        <p14:creationId xmlns:p14="http://schemas.microsoft.com/office/powerpoint/2010/main" val="327621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4AD8-7ACA-6666-ED2C-E119BA345EDF}"/>
              </a:ext>
            </a:extLst>
          </p:cNvPr>
          <p:cNvSpPr>
            <a:spLocks noGrp="1"/>
          </p:cNvSpPr>
          <p:nvPr>
            <p:ph type="title"/>
          </p:nvPr>
        </p:nvSpPr>
        <p:spPr/>
        <p:txBody>
          <a:bodyPr>
            <a:normAutofit/>
          </a:bodyPr>
          <a:lstStyle/>
          <a:p>
            <a:r>
              <a:rPr lang="el-CY" dirty="0"/>
              <a:t> </a:t>
            </a:r>
            <a:endParaRPr lang="en-US" dirty="0"/>
          </a:p>
        </p:txBody>
      </p:sp>
      <p:pic>
        <p:nvPicPr>
          <p:cNvPr id="9" name="Content Placeholder 8" descr="A group of kids walking through a forest&#10;&#10;AI-generated content may be incorrect.">
            <a:extLst>
              <a:ext uri="{FF2B5EF4-FFF2-40B4-BE49-F238E27FC236}">
                <a16:creationId xmlns:a16="http://schemas.microsoft.com/office/drawing/2014/main" id="{BF89B2DC-6E41-FDDE-7476-70831241588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873914" y="4601498"/>
            <a:ext cx="3101775" cy="2042530"/>
          </a:xfrm>
        </p:spPr>
      </p:pic>
      <p:sp>
        <p:nvSpPr>
          <p:cNvPr id="6" name="TextBox 5">
            <a:extLst>
              <a:ext uri="{FF2B5EF4-FFF2-40B4-BE49-F238E27FC236}">
                <a16:creationId xmlns:a16="http://schemas.microsoft.com/office/drawing/2014/main" id="{44F8963F-439A-54E2-7807-879332FB3F1D}"/>
              </a:ext>
            </a:extLst>
          </p:cNvPr>
          <p:cNvSpPr txBox="1"/>
          <p:nvPr/>
        </p:nvSpPr>
        <p:spPr>
          <a:xfrm>
            <a:off x="518161" y="595598"/>
            <a:ext cx="11155678" cy="6717223"/>
          </a:xfrm>
          <a:prstGeom prst="rect">
            <a:avLst/>
          </a:prstGeom>
          <a:noFill/>
        </p:spPr>
        <p:txBody>
          <a:bodyPr wrap="square">
            <a:spAutoFit/>
          </a:bodyPr>
          <a:lstStyle/>
          <a:p>
            <a:pPr marL="457200" indent="-457200">
              <a:buFont typeface="Arial" panose="020B0604020202020204" pitchFamily="34" charset="0"/>
              <a:buChar char="•"/>
            </a:pPr>
            <a:r>
              <a:rPr lang="el-GR" sz="2800" b="1" dirty="0">
                <a:solidFill>
                  <a:srgbClr val="00B050"/>
                </a:solidFill>
              </a:rPr>
              <a:t>Εκπαίδευση και ευαισθητοποίηση</a:t>
            </a:r>
            <a:endParaRPr lang="el-CY" sz="2800" b="1" dirty="0">
              <a:solidFill>
                <a:srgbClr val="00B050"/>
              </a:solidFill>
            </a:endParaRPr>
          </a:p>
          <a:p>
            <a:r>
              <a:rPr lang="el-CY" sz="2800" b="1" dirty="0" err="1"/>
              <a:t>Σχεδι</a:t>
            </a:r>
            <a:r>
              <a:rPr lang="el-CY" sz="2800" b="1" dirty="0"/>
              <a:t>ασμός περιβαλλοντικής πολιτικής του σχολείου η οποία πρέπει να περιλαμβάνει:</a:t>
            </a:r>
            <a:endParaRPr lang="el-CY" dirty="0"/>
          </a:p>
          <a:p>
            <a:pPr marL="285750" indent="-285750">
              <a:lnSpc>
                <a:spcPct val="150000"/>
              </a:lnSpc>
              <a:buFont typeface="Arial" panose="020B0604020202020204" pitchFamily="34" charset="0"/>
              <a:buChar char="•"/>
            </a:pPr>
            <a:r>
              <a:rPr lang="el-CY" dirty="0"/>
              <a:t>Μετρήσιμη ανα</a:t>
            </a:r>
            <a:r>
              <a:rPr lang="el-CY" dirty="0" err="1"/>
              <a:t>σκό</a:t>
            </a:r>
            <a:r>
              <a:rPr lang="el-CY" dirty="0"/>
              <a:t>πιση περιβάλλοντος: π.χ. Ζυγίζουμε π</a:t>
            </a:r>
            <a:r>
              <a:rPr lang="el-CY" dirty="0" err="1"/>
              <a:t>όσ</a:t>
            </a:r>
            <a:r>
              <a:rPr lang="el-CY" dirty="0"/>
              <a:t>α πλαστικά πετούμε σε μια εβδομάδα</a:t>
            </a:r>
            <a:r>
              <a:rPr lang="en-US" dirty="0"/>
              <a:t> </a:t>
            </a:r>
            <a:r>
              <a:rPr lang="en-US" sz="900" dirty="0">
                <a:hlinkClick r:id="rId3"/>
              </a:rPr>
              <a:t>https://www.google.com/url?sa=t&amp;source=web&amp;rct=j&amp;opi=89978449&amp;url=https://www.youtube.com/watch%3Fv%3D-eQHis2eCkg&amp;ved=2ahUKEwiZgOuznaiOAxXiQ_EDHZOYJMcQ3aoNegQIERAU&amp;usg=AOvVaw3z6TY8WRFUhsDhh5auRSHc</a:t>
            </a:r>
            <a:endParaRPr lang="en-US" sz="900" dirty="0"/>
          </a:p>
          <a:p>
            <a:pPr marL="285750" indent="-285750">
              <a:lnSpc>
                <a:spcPct val="150000"/>
              </a:lnSpc>
              <a:buFont typeface="Arial" panose="020B0604020202020204" pitchFamily="34" charset="0"/>
              <a:buChar char="•"/>
            </a:pPr>
            <a:endParaRPr lang="en-US" sz="900" dirty="0"/>
          </a:p>
          <a:p>
            <a:pPr marL="285750" indent="-285750">
              <a:lnSpc>
                <a:spcPct val="150000"/>
              </a:lnSpc>
              <a:buFont typeface="Arial" panose="020B0604020202020204" pitchFamily="34" charset="0"/>
              <a:buChar char="•"/>
            </a:pPr>
            <a:r>
              <a:rPr lang="el-CY" dirty="0"/>
              <a:t>Εφικτούς στόχους π.χ. Μείωση των πλα</a:t>
            </a:r>
            <a:r>
              <a:rPr lang="el-CY" dirty="0" err="1"/>
              <a:t>στικών</a:t>
            </a:r>
            <a:r>
              <a:rPr lang="el-CY" dirty="0"/>
              <a:t> αποβ</a:t>
            </a:r>
            <a:r>
              <a:rPr lang="el-CY" dirty="0" err="1"/>
              <a:t>λήτων</a:t>
            </a:r>
            <a:r>
              <a:rPr lang="el-CY" dirty="0"/>
              <a:t> κα</a:t>
            </a:r>
            <a:r>
              <a:rPr lang="el-CY" dirty="0" err="1"/>
              <a:t>τά</a:t>
            </a:r>
            <a:r>
              <a:rPr lang="el-CY" dirty="0"/>
              <a:t> 10%</a:t>
            </a:r>
          </a:p>
          <a:p>
            <a:pPr marL="285750" indent="-285750">
              <a:lnSpc>
                <a:spcPct val="150000"/>
              </a:lnSpc>
              <a:buFont typeface="Arial" panose="020B0604020202020204" pitchFamily="34" charset="0"/>
              <a:buChar char="•"/>
            </a:pPr>
            <a:r>
              <a:rPr lang="el-CY" dirty="0" err="1"/>
              <a:t>Δρ</a:t>
            </a:r>
            <a:r>
              <a:rPr lang="el-CY" dirty="0"/>
              <a:t>αστηριότητες/πρακτικές/εκπαιδευτικά προγράμματα π.χ. Συμμετοχή σε π</a:t>
            </a:r>
            <a:r>
              <a:rPr lang="el-CY" dirty="0" err="1"/>
              <a:t>ρογράμμ</a:t>
            </a:r>
            <a:r>
              <a:rPr lang="el-CY" dirty="0"/>
              <a:t>ατα με υποστήριξη π.χ. </a:t>
            </a:r>
            <a:r>
              <a:rPr lang="en-US" dirty="0"/>
              <a:t>Zero </a:t>
            </a:r>
            <a:r>
              <a:rPr lang="en-US" dirty="0" err="1"/>
              <a:t>WasteSchools</a:t>
            </a:r>
            <a:r>
              <a:rPr lang="en-US" dirty="0"/>
              <a:t>(</a:t>
            </a:r>
            <a:r>
              <a:rPr lang="en-US" dirty="0" err="1"/>
              <a:t>zws</a:t>
            </a:r>
            <a:r>
              <a:rPr lang="en-US" dirty="0"/>
              <a:t>)</a:t>
            </a:r>
            <a:r>
              <a:rPr lang="el-CY" dirty="0"/>
              <a:t>  </a:t>
            </a:r>
            <a:r>
              <a:rPr lang="en-US" dirty="0">
                <a:hlinkClick r:id="rId4"/>
              </a:rPr>
              <a:t>https://sevengenerationsahead.org/program/zero-waste-schools/</a:t>
            </a:r>
            <a:endParaRPr lang="el-CY" dirty="0"/>
          </a:p>
          <a:p>
            <a:pPr marL="285750" indent="-285750">
              <a:lnSpc>
                <a:spcPct val="150000"/>
              </a:lnSpc>
              <a:buFont typeface="Arial" panose="020B0604020202020204" pitchFamily="34" charset="0"/>
              <a:buChar char="•"/>
            </a:pPr>
            <a:r>
              <a:rPr lang="el-CY" dirty="0" err="1"/>
              <a:t>Χρονοδι</a:t>
            </a:r>
            <a:r>
              <a:rPr lang="el-CY" dirty="0"/>
              <a:t>αγράμματα</a:t>
            </a:r>
          </a:p>
          <a:p>
            <a:pPr marL="285750" indent="-285750">
              <a:lnSpc>
                <a:spcPct val="150000"/>
              </a:lnSpc>
              <a:buFont typeface="Arial" panose="020B0604020202020204" pitchFamily="34" charset="0"/>
              <a:buChar char="•"/>
            </a:pPr>
            <a:r>
              <a:rPr lang="el-CY" dirty="0"/>
              <a:t>Συμμετέχοντες (</a:t>
            </a:r>
            <a:r>
              <a:rPr lang="el-CY" dirty="0" err="1"/>
              <a:t>Δημιουργί</a:t>
            </a:r>
            <a:r>
              <a:rPr lang="el-CY" dirty="0"/>
              <a:t>α Μαθητικής κοινότητας): μαθητές, γονείς, προσωπικό σχολείου(δΙεύθυνση,εκπαιδευτικοί, γραμματεία, βοηθητικό προσωπικό, κτλ.).</a:t>
            </a:r>
          </a:p>
          <a:p>
            <a:pPr marL="285750" indent="-285750">
              <a:lnSpc>
                <a:spcPct val="150000"/>
              </a:lnSpc>
              <a:buFont typeface="Arial" panose="020B0604020202020204" pitchFamily="34" charset="0"/>
              <a:buChar char="•"/>
            </a:pPr>
            <a:r>
              <a:rPr lang="el-CY" dirty="0"/>
              <a:t>Μετρήσιμη Αξιολόγηση- σύγκριση με α</a:t>
            </a:r>
            <a:r>
              <a:rPr lang="el-CY" dirty="0" err="1"/>
              <a:t>ρχικά</a:t>
            </a:r>
            <a:r>
              <a:rPr lang="el-CY" dirty="0"/>
              <a:t> </a:t>
            </a:r>
            <a:r>
              <a:rPr lang="el-CY" dirty="0" err="1"/>
              <a:t>ευρήμ</a:t>
            </a:r>
            <a:r>
              <a:rPr lang="el-CY" dirty="0"/>
              <a:t>ατα</a:t>
            </a:r>
          </a:p>
          <a:p>
            <a:pPr marL="285750" indent="-285750">
              <a:lnSpc>
                <a:spcPct val="150000"/>
              </a:lnSpc>
              <a:buFont typeface="Arial" panose="020B0604020202020204" pitchFamily="34" charset="0"/>
              <a:buChar char="•"/>
            </a:pPr>
            <a:r>
              <a:rPr lang="el-CY" dirty="0"/>
              <a:t>Επιβ</a:t>
            </a:r>
            <a:r>
              <a:rPr lang="el-CY" dirty="0" err="1"/>
              <a:t>ρά</a:t>
            </a:r>
            <a:r>
              <a:rPr lang="el-CY" dirty="0"/>
              <a:t>βευση με δραστηριότητες συνδεδεμένες με περιβαλλον</a:t>
            </a:r>
            <a:r>
              <a:rPr lang="en-GB" dirty="0"/>
              <a:t>t</a:t>
            </a:r>
            <a:r>
              <a:rPr lang="el-CY" dirty="0" err="1"/>
              <a:t>ικό</a:t>
            </a:r>
            <a:r>
              <a:rPr lang="el-CY" dirty="0"/>
              <a:t> </a:t>
            </a:r>
          </a:p>
          <a:p>
            <a:pPr>
              <a:lnSpc>
                <a:spcPct val="150000"/>
              </a:lnSpc>
            </a:pPr>
            <a:r>
              <a:rPr lang="el-CY" dirty="0"/>
              <a:t>     π</a:t>
            </a:r>
            <a:r>
              <a:rPr lang="el-CY" dirty="0" err="1"/>
              <a:t>εριεχόμενο</a:t>
            </a:r>
            <a:r>
              <a:rPr lang="el-CY" dirty="0"/>
              <a:t> π.χ. </a:t>
            </a:r>
            <a:r>
              <a:rPr lang="el-CY" dirty="0" err="1"/>
              <a:t>Βόλτ</a:t>
            </a:r>
            <a:r>
              <a:rPr lang="el-CY" dirty="0"/>
              <a:t>α σε κοντινό δάσος</a:t>
            </a:r>
          </a:p>
          <a:p>
            <a:endParaRPr lang="en-US" dirty="0"/>
          </a:p>
          <a:p>
            <a:endParaRPr lang="en-US" dirty="0"/>
          </a:p>
        </p:txBody>
      </p:sp>
    </p:spTree>
    <p:extLst>
      <p:ext uri="{BB962C8B-B14F-4D97-AF65-F5344CB8AC3E}">
        <p14:creationId xmlns:p14="http://schemas.microsoft.com/office/powerpoint/2010/main" val="1163025021"/>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TotalTime>
  <Words>443</Words>
  <Application>Microsoft Office PowerPoint</Application>
  <PresentationFormat>Widescreen</PresentationFormat>
  <Paragraphs>62</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Bierstadt</vt:lpstr>
      <vt:lpstr>Neue Haas Grotesk Text Pro</vt:lpstr>
      <vt:lpstr>Wingdings</vt:lpstr>
      <vt:lpstr>GestaltVTI</vt:lpstr>
      <vt:lpstr>Zero waste school-   Σχολείo μηδενικών αποβλήτων</vt:lpstr>
      <vt:lpstr>PowerPoint Presentation</vt:lpstr>
      <vt:lpstr>Μηδενικά απόβλητα- Τι είναι;   Είναι  φιλοσοφία που στοχεύει στην ελαχιστοποίηση ή εξάλειψη της παραγωγής αποβλήτων με περιβαλλοντικά, οικονομικά και κοινωνικά ωφέλη.   Είναι τρόπος ζωής  και συνεπάγεται με αλλαγή των καταναλωτικών προτύπων, προσεκτική διαχείριση των αγορών και μεγιστοποίηση της επαναχρησιμοποίησης των υλικών  Είναι εφικτή η μετάβαση σε έναν τρόπο ζωής με μηδενικά απορρίμματα;      </vt:lpstr>
      <vt:lpstr>Υιοθετούμε τις αρχές μηδενικών αποβλήτων </vt:lpstr>
      <vt:lpstr>          Μειώνουμε τη χρήση πλαστικού</vt:lpstr>
      <vt:lpstr>Μειώνουμε τη σπατάλη τροφίμων  Δες το φαγητό αλλιώς, διαχειρίσου το έξυπνα και βάλε το δικό σου λιθαράκι στη μείωση της σπατάλης τροφίμων  https://trustyourdietitian.com/apoleia-kai-spatali-trofimon-noumera-tropoi-antimetopisis/   </vt:lpstr>
      <vt:lpstr>Γρήγορη μόδα (fast fashion)  </vt:lpstr>
      <vt:lpstr>Εισηγήσεις για να ξεκινήσουμε έναν τρόπο ζωής με μηδενικά απορρίμματα: </vt:lpstr>
      <vt:lpstr> </vt:lpstr>
      <vt:lpstr>PowerPoint Presentation</vt:lpstr>
      <vt:lpstr>Erasmus KA1 Αθήνα,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waste school-   Σχολείo μηδενικών αποβλήτων</dc:title>
  <dc:creator>Ioanna s161030 Alexandrou</dc:creator>
  <cp:lastModifiedBy>Teacher</cp:lastModifiedBy>
  <cp:revision>29</cp:revision>
  <dcterms:created xsi:type="dcterms:W3CDTF">2025-07-06T06:39:42Z</dcterms:created>
  <dcterms:modified xsi:type="dcterms:W3CDTF">2025-09-19T09:31:46Z</dcterms:modified>
</cp:coreProperties>
</file>