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5" r:id="rId5"/>
    <p:sldId id="258" r:id="rId6"/>
    <p:sldId id="259" r:id="rId7"/>
    <p:sldId id="260" r:id="rId8"/>
    <p:sldId id="262" r:id="rId9"/>
    <p:sldId id="263" r:id="rId10"/>
    <p:sldId id="266" r:id="rId11"/>
    <p:sldId id="273" r:id="rId12"/>
    <p:sldId id="270" r:id="rId13"/>
    <p:sldId id="274" r:id="rId14"/>
    <p:sldId id="267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0BA85B0-B6D3-4FA1-AADA-7B8BDC3BDBEB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8C91B5B-53D3-48E1-AE16-9D2A5E1C3D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Green Skills in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Vienna, 21-25 July, 2025</a:t>
            </a:r>
            <a:endParaRPr lang="en-US" dirty="0"/>
          </a:p>
        </p:txBody>
      </p:sp>
      <p:pic>
        <p:nvPicPr>
          <p:cNvPr id="4098" name="Picture 2" descr="Erasmus+ Exchange » Kõrgem Usuteaduslik Semina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4175932" cy="105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1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Outdoor</a:t>
            </a:r>
            <a:r>
              <a:rPr lang="el-GR" dirty="0"/>
              <a:t> </a:t>
            </a:r>
            <a:r>
              <a:rPr lang="el-GR" dirty="0" err="1"/>
              <a:t>Education</a:t>
            </a:r>
            <a:r>
              <a:rPr lang="el-GR" dirty="0"/>
              <a:t>: Μαθαίνοντας Μέσα από τη Φύση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337595"/>
          </a:xfrm>
        </p:spPr>
        <p:txBody>
          <a:bodyPr>
            <a:normAutofit/>
          </a:bodyPr>
          <a:lstStyle/>
          <a:p>
            <a:r>
              <a:rPr lang="el-GR" dirty="0" smtClean="0"/>
              <a:t>Είναι </a:t>
            </a:r>
            <a:r>
              <a:rPr lang="el-GR" dirty="0"/>
              <a:t>η εκπαιδευτική διαδικασία που μεταφέρει τη μάθηση </a:t>
            </a:r>
            <a:r>
              <a:rPr lang="el-GR" b="1" dirty="0"/>
              <a:t>έξω από την τάξη</a:t>
            </a:r>
            <a:r>
              <a:rPr lang="el-GR" dirty="0"/>
              <a:t>, στο φυσικό περιβάλλον, αξιοποιώντας τη φύση ως εργαλείο διδασκαλίας.</a:t>
            </a:r>
          </a:p>
          <a:p>
            <a:endParaRPr lang="en-US" dirty="0"/>
          </a:p>
        </p:txBody>
      </p:sp>
      <p:pic>
        <p:nvPicPr>
          <p:cNvPr id="7170" name="Picture 2" descr="Kids Outdoor Learning: Over 12,413 Royalty-Free Licensable Stock  Illustrations &amp; Drawings | Shutterstock"/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195736" y="3933056"/>
            <a:ext cx="3790950" cy="228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44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C:\Users\Xaphs\Pictures\viber_image_2025-07-28_18-46-33-169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7544" y="364988"/>
            <a:ext cx="8295758" cy="616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Xaphs\Pictures\viber_image_2025-07-28_18-46-29-2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547077"/>
            <a:ext cx="6622300" cy="49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95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C:\Users\Xaphs\Pictures\viber_image_2025-07-28_18-46-33-169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7544" y="364988"/>
            <a:ext cx="8295758" cy="616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Xaphs\Pictures\viber_image_2025-07-28_18-46-29-31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476672"/>
            <a:ext cx="576064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48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C:\Users\Xaphs\Pictures\viber_image_2025-07-28_18-46-33-169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7544" y="364988"/>
            <a:ext cx="8295758" cy="616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Xaphs\Pictures\viber_image_2025-07-28_18-46-29-14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327949"/>
            <a:ext cx="6535001" cy="490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86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Στόχοι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6777317" cy="3508977"/>
          </a:xfrm>
        </p:spPr>
        <p:txBody>
          <a:bodyPr/>
          <a:lstStyle/>
          <a:p>
            <a:pPr indent="-342900">
              <a:buFont typeface="Arial" pitchFamily="34" charset="0"/>
              <a:buChar char="•"/>
            </a:pPr>
            <a:r>
              <a:rPr lang="el-GR" dirty="0"/>
              <a:t>Ανάπτυξη </a:t>
            </a:r>
            <a:r>
              <a:rPr lang="el-GR" b="1" dirty="0"/>
              <a:t>περιβαλλοντικής συνείδησης</a:t>
            </a:r>
            <a:r>
              <a:rPr lang="el-GR" dirty="0"/>
              <a:t> μέσω εμπειριών.</a:t>
            </a:r>
          </a:p>
          <a:p>
            <a:pPr indent="-342900">
              <a:buFont typeface="Arial" pitchFamily="34" charset="0"/>
              <a:buChar char="•"/>
            </a:pPr>
            <a:r>
              <a:rPr lang="el-GR" dirty="0"/>
              <a:t>Ενίσχυση </a:t>
            </a:r>
            <a:r>
              <a:rPr lang="el-GR" b="1" dirty="0"/>
              <a:t>παρατήρησης</a:t>
            </a:r>
            <a:r>
              <a:rPr lang="el-GR" dirty="0"/>
              <a:t>, </a:t>
            </a:r>
            <a:r>
              <a:rPr lang="el-GR" b="1" dirty="0"/>
              <a:t>συνεργασίας</a:t>
            </a:r>
            <a:r>
              <a:rPr lang="el-GR" dirty="0"/>
              <a:t> και </a:t>
            </a:r>
            <a:r>
              <a:rPr lang="el-GR" b="1" dirty="0"/>
              <a:t>κριτικής σκέψης</a:t>
            </a:r>
            <a:r>
              <a:rPr lang="el-GR" dirty="0"/>
              <a:t>.</a:t>
            </a:r>
          </a:p>
          <a:p>
            <a:pPr indent="-342900">
              <a:buFont typeface="Arial" pitchFamily="34" charset="0"/>
              <a:buChar char="•"/>
            </a:pPr>
            <a:r>
              <a:rPr lang="el-GR" dirty="0"/>
              <a:t>Σύνδεση του μαθητή με τη φύση σε </a:t>
            </a:r>
            <a:r>
              <a:rPr lang="el-GR" b="1" dirty="0"/>
              <a:t>πρακτικό και συναισθηματικό επίπεδο</a:t>
            </a:r>
            <a:endParaRPr lang="el-GR" dirty="0"/>
          </a:p>
          <a:p>
            <a:endParaRPr lang="en-US" dirty="0"/>
          </a:p>
        </p:txBody>
      </p:sp>
      <p:pic>
        <p:nvPicPr>
          <p:cNvPr id="8194" name="Picture 2" descr="16+ Thousand Clean Environment Kids Royalty-Free Images, Stock Photos &amp;  Pictures | Shutterstoc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4365105"/>
            <a:ext cx="3988632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7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Ιδέες για το Σχολείο μας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Κατασκευή σχολικού λαχανόκηπου</a:t>
            </a:r>
          </a:p>
          <a:p>
            <a:r>
              <a:rPr lang="el-GR" dirty="0"/>
              <a:t>Περιβαλλοντικά </a:t>
            </a:r>
            <a:r>
              <a:rPr lang="el-GR" dirty="0" err="1"/>
              <a:t>project</a:t>
            </a:r>
            <a:r>
              <a:rPr lang="el-GR" dirty="0"/>
              <a:t> στις τάξεις</a:t>
            </a:r>
          </a:p>
          <a:p>
            <a:r>
              <a:rPr lang="el-GR" dirty="0"/>
              <a:t>Οικολογικές θεματικές εβδομάδες</a:t>
            </a:r>
          </a:p>
          <a:p>
            <a:r>
              <a:rPr lang="el-GR" dirty="0"/>
              <a:t>Συνεργασία με γονείς και τοπική κοινότητα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Ποια ήταν η </a:t>
            </a:r>
            <a:r>
              <a:rPr lang="el-GR" dirty="0" err="1"/>
              <a:t>Rachel</a:t>
            </a:r>
            <a:r>
              <a:rPr lang="el-GR" dirty="0"/>
              <a:t> </a:t>
            </a:r>
            <a:r>
              <a:rPr lang="el-GR" dirty="0" err="1"/>
              <a:t>Carson</a:t>
            </a:r>
            <a:r>
              <a:rPr lang="el-GR" dirty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Αμερικανίδα βιολόγος, συγγραφέας και περιβαλλοντική ακτιβίστρια.</a:t>
            </a:r>
          </a:p>
          <a:p>
            <a:r>
              <a:rPr lang="el-GR" dirty="0"/>
              <a:t>Έγινε γνωστή με το βιβλίο </a:t>
            </a:r>
            <a:r>
              <a:rPr lang="el-GR" b="1" dirty="0"/>
              <a:t>"</a:t>
            </a:r>
            <a:r>
              <a:rPr lang="el-GR" b="1" dirty="0" err="1"/>
              <a:t>Silent</a:t>
            </a:r>
            <a:r>
              <a:rPr lang="el-GR" b="1" dirty="0"/>
              <a:t> </a:t>
            </a:r>
            <a:r>
              <a:rPr lang="el-GR" b="1" dirty="0" err="1"/>
              <a:t>Spring</a:t>
            </a:r>
            <a:r>
              <a:rPr lang="el-GR" b="1" dirty="0"/>
              <a:t>" (1962)</a:t>
            </a:r>
            <a:r>
              <a:rPr lang="el-GR" dirty="0"/>
              <a:t>.</a:t>
            </a:r>
          </a:p>
          <a:p>
            <a:r>
              <a:rPr lang="el-GR" dirty="0"/>
              <a:t>Ανέδειξε τις καταστροφικές συνέπειες των φυτοφαρμάκων (ιδίως του DDT) στη φύση και στην υγεία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4797152"/>
            <a:ext cx="285750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85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27664"/>
            <a:ext cx="828092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Γιατί </a:t>
            </a:r>
            <a:r>
              <a:rPr lang="el-GR" b="1" dirty="0" smtClean="0"/>
              <a:t>η </a:t>
            </a:r>
            <a:r>
              <a:rPr lang="el-GR" dirty="0" err="1"/>
              <a:t>Rachel</a:t>
            </a:r>
            <a:r>
              <a:rPr lang="el-GR" dirty="0"/>
              <a:t> </a:t>
            </a:r>
            <a:r>
              <a:rPr lang="el-GR" dirty="0" err="1"/>
              <a:t>Carson</a:t>
            </a:r>
            <a:r>
              <a:rPr lang="el-GR" dirty="0"/>
              <a:t> </a:t>
            </a:r>
            <a:r>
              <a:rPr lang="el-GR" b="1" dirty="0" smtClean="0"/>
              <a:t>είναι </a:t>
            </a:r>
            <a:r>
              <a:rPr lang="el-GR" b="1" dirty="0"/>
              <a:t>σημαντική στην περιβαλλοντική εκπαίδευση</a:t>
            </a:r>
            <a:r>
              <a:rPr lang="el-GR" b="1" dirty="0" smtClean="0"/>
              <a:t>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23652"/>
            <a:ext cx="7704856" cy="3508977"/>
          </a:xfrm>
        </p:spPr>
        <p:txBody>
          <a:bodyPr/>
          <a:lstStyle/>
          <a:p>
            <a:r>
              <a:rPr lang="el-GR" dirty="0"/>
              <a:t>Ενέπνευσε το σύγχρονο περιβαλλοντικό κίνημα.</a:t>
            </a:r>
          </a:p>
          <a:p>
            <a:r>
              <a:rPr lang="el-GR" dirty="0"/>
              <a:t>Τόνισε την ανάγκη για </a:t>
            </a:r>
            <a:r>
              <a:rPr lang="el-GR" b="1" dirty="0"/>
              <a:t>κριτική σκέψη</a:t>
            </a:r>
            <a:r>
              <a:rPr lang="el-GR" dirty="0"/>
              <a:t>, </a:t>
            </a:r>
            <a:r>
              <a:rPr lang="el-GR" b="1" dirty="0"/>
              <a:t>παρατήρηση</a:t>
            </a:r>
            <a:r>
              <a:rPr lang="el-GR" dirty="0"/>
              <a:t> και </a:t>
            </a:r>
            <a:r>
              <a:rPr lang="el-GR" b="1" dirty="0"/>
              <a:t>σεβασμό στη φύση</a:t>
            </a:r>
            <a:r>
              <a:rPr lang="el-GR" dirty="0"/>
              <a:t>.</a:t>
            </a:r>
          </a:p>
          <a:p>
            <a:r>
              <a:rPr lang="el-GR" dirty="0"/>
              <a:t>Υπερασπίστηκε το δικαίωμα των πολιτών στην </a:t>
            </a:r>
            <a:r>
              <a:rPr lang="el-GR" b="1" dirty="0"/>
              <a:t>πληροφόρηση</a:t>
            </a:r>
            <a:r>
              <a:rPr lang="el-GR" dirty="0"/>
              <a:t> για περιβαλλοντικά ζητήματα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2050" name="Picture 2" descr="The Story of Silent Spri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6" y="4383105"/>
            <a:ext cx="4320480" cy="243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80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3" y="548680"/>
            <a:ext cx="8208913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Παρουσίαση εντός του σεμιναρίου για μια οικολογική αλλαγή στη χώρα μας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6" name="Picture 4" descr="C:\Users\Xaphs\Desktop\Athalassa National Forest Park – Key Facts\Slide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644260"/>
            <a:ext cx="3783302" cy="283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Xaphs\Desktop\Athalassa National Forest Park – Key Facts\Slide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9906" y="1644260"/>
            <a:ext cx="3835600" cy="287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Xaphs\Desktop\Athalassa National Forest Park – Key Facts\Slide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9906" y="3884980"/>
            <a:ext cx="3844015" cy="288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Xaphs\Desktop\Athalassa National Forest Park – Key Facts\Slide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3831" y="3884980"/>
            <a:ext cx="3895976" cy="292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11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693240" cy="439264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Πράσινες </a:t>
            </a:r>
            <a:r>
              <a:rPr lang="el-GR" dirty="0"/>
              <a:t>δεξιότητες είναι ένα σύνολο ικανοτήτων που βοηθούν τα παιδιά:</a:t>
            </a:r>
          </a:p>
          <a:p>
            <a:r>
              <a:rPr lang="el-GR" dirty="0"/>
              <a:t>Να σκέφτονται και να δρουν με οικολογική συνείδηση,</a:t>
            </a:r>
          </a:p>
          <a:p>
            <a:r>
              <a:rPr lang="el-GR" dirty="0"/>
              <a:t>Να συνεργάζονται, να επικοινωνούν και να λύνουν προβλήματα,</a:t>
            </a:r>
          </a:p>
          <a:p>
            <a:r>
              <a:rPr lang="el-GR" dirty="0"/>
              <a:t>Να παίρνουν υπεύθυνες αποφάσεις για το περιβάλλον και την κοινωνία.</a:t>
            </a:r>
          </a:p>
          <a:p>
            <a:endParaRPr lang="en-US" dirty="0"/>
          </a:p>
        </p:txBody>
      </p:sp>
      <p:sp>
        <p:nvSpPr>
          <p:cNvPr id="4" name="AutoShape 2" descr="Green Skills: Why They Matter More Tha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4" name="Picture 4" descr="Green Skills: Why They Matter More Than Ever Toda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755703"/>
            <a:ext cx="3600400" cy="202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24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Μαθησιακά Αποτελέσματα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/>
              <a:t>Κατανόηση των </a:t>
            </a:r>
            <a:r>
              <a:rPr lang="el-GR" b="1" dirty="0" err="1"/>
              <a:t>Green</a:t>
            </a:r>
            <a:r>
              <a:rPr lang="el-GR" b="1" dirty="0"/>
              <a:t> </a:t>
            </a:r>
            <a:r>
              <a:rPr lang="el-GR" b="1" dirty="0" err="1"/>
              <a:t>Skills</a:t>
            </a:r>
            <a:r>
              <a:rPr lang="el-GR" b="1" dirty="0"/>
              <a:t>:</a:t>
            </a:r>
            <a:r>
              <a:rPr lang="el-GR" dirty="0"/>
              <a:t> Τι είναι, πώς κατηγοριοποιούνται και γιατί είναι σημαντικές.</a:t>
            </a:r>
          </a:p>
          <a:p>
            <a:r>
              <a:rPr lang="el-GR" b="1" dirty="0"/>
              <a:t>Σύνδεση με την Ατζέντα 2030 του ΟΗΕ (</a:t>
            </a:r>
            <a:r>
              <a:rPr lang="el-GR" b="1" dirty="0" err="1"/>
              <a:t>SDGs</a:t>
            </a:r>
            <a:r>
              <a:rPr lang="el-GR" b="1" dirty="0"/>
              <a:t>):</a:t>
            </a:r>
            <a:r>
              <a:rPr lang="el-GR" dirty="0"/>
              <a:t> Πώς οι στόχοι της βιώσιμης ανάπτυξης μπορούν να ενσωματωθούν σε όλα τα μαθήματα.</a:t>
            </a:r>
          </a:p>
          <a:p>
            <a:r>
              <a:rPr lang="el-GR" b="1" dirty="0" err="1"/>
              <a:t>Design</a:t>
            </a:r>
            <a:r>
              <a:rPr lang="el-GR" b="1" dirty="0"/>
              <a:t> </a:t>
            </a:r>
            <a:r>
              <a:rPr lang="el-GR" b="1" dirty="0" err="1"/>
              <a:t>Thinking</a:t>
            </a:r>
            <a:r>
              <a:rPr lang="el-GR" b="1" dirty="0"/>
              <a:t>:</a:t>
            </a:r>
            <a:r>
              <a:rPr lang="el-GR" dirty="0"/>
              <a:t> Μια παιδοκεντρική μέθοδος επίλυσης προβλημάτων.</a:t>
            </a:r>
          </a:p>
          <a:p>
            <a:r>
              <a:rPr lang="el-GR" b="1" dirty="0"/>
              <a:t>Σύνδεση με τη φύση:</a:t>
            </a:r>
            <a:r>
              <a:rPr lang="el-GR" dirty="0"/>
              <a:t> Πώς μπορούμε να κάνουμε το σχολείο μας πιο “</a:t>
            </a:r>
            <a:r>
              <a:rPr lang="el-GR" dirty="0" err="1"/>
              <a:t>βιοφιλικό</a:t>
            </a:r>
            <a:r>
              <a:rPr lang="el-GR" dirty="0"/>
              <a:t>” – να φέρουμε τη φύση μέσα στην τάξη και το σχολικό χώρο.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3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267744" y="2097400"/>
            <a:ext cx="4355976" cy="42484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Πυραμίδα Πράσινων Δεξιοτήτων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1" y="2780928"/>
            <a:ext cx="6777317" cy="960489"/>
          </a:xfrm>
        </p:spPr>
        <p:txBody>
          <a:bodyPr/>
          <a:lstStyle/>
          <a:p>
            <a:r>
              <a:rPr lang="el-GR" b="1" dirty="0" smtClean="0"/>
              <a:t>Κορυφή</a:t>
            </a:r>
            <a:r>
              <a:rPr lang="el-GR" b="1" dirty="0"/>
              <a:t>:</a:t>
            </a:r>
            <a:r>
              <a:rPr lang="el-GR" dirty="0"/>
              <a:t> Ανάληψη δράσης – οι μαθητές γίνονται “</a:t>
            </a:r>
            <a:r>
              <a:rPr lang="el-GR" dirty="0" err="1"/>
              <a:t>agents</a:t>
            </a:r>
            <a:r>
              <a:rPr lang="el-GR" dirty="0"/>
              <a:t> </a:t>
            </a:r>
            <a:r>
              <a:rPr lang="el-GR" dirty="0" err="1"/>
              <a:t>of</a:t>
            </a:r>
            <a:r>
              <a:rPr lang="el-GR" dirty="0"/>
              <a:t> </a:t>
            </a:r>
            <a:r>
              <a:rPr lang="el-GR" dirty="0" err="1"/>
              <a:t>change</a:t>
            </a:r>
            <a:r>
              <a:rPr lang="el-GR" dirty="0" smtClean="0"/>
              <a:t>”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9592" y="5422677"/>
            <a:ext cx="6777317" cy="7726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/>
              <a:t>Βάση:</a:t>
            </a:r>
            <a:r>
              <a:rPr lang="el-GR" dirty="0" smtClean="0"/>
              <a:t> Περιβαλλοντικές γνώσεις (τι είναι η ρύπανση, οι φυσικοί πόροι κλπ.)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9592" y="4053606"/>
            <a:ext cx="6777317" cy="912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smtClean="0"/>
              <a:t>Μέση:</a:t>
            </a:r>
            <a:r>
              <a:rPr lang="el-GR" dirty="0" smtClean="0"/>
              <a:t> Κριτική σκέψη, δημιουργικότητα, υπευθυνότητα</a:t>
            </a:r>
          </a:p>
        </p:txBody>
      </p:sp>
    </p:spTree>
    <p:extLst>
      <p:ext uri="{BB962C8B-B14F-4D97-AF65-F5344CB8AC3E}">
        <p14:creationId xmlns:p14="http://schemas.microsoft.com/office/powerpoint/2010/main" val="349071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18" y="424500"/>
            <a:ext cx="4176582" cy="1020810"/>
          </a:xfrm>
        </p:spPr>
        <p:txBody>
          <a:bodyPr/>
          <a:lstStyle/>
          <a:p>
            <a:r>
              <a:rPr lang="en-US" dirty="0"/>
              <a:t>Design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3672408" cy="2000353"/>
          </a:xfrm>
        </p:spPr>
        <p:txBody>
          <a:bodyPr>
            <a:normAutofit/>
          </a:bodyPr>
          <a:lstStyle/>
          <a:p>
            <a:r>
              <a:rPr lang="el-GR" sz="2000" b="1" dirty="0" err="1"/>
              <a:t>Empathize</a:t>
            </a:r>
            <a:r>
              <a:rPr lang="el-GR" sz="2000" b="1" dirty="0"/>
              <a:t> (Κατανόηση):</a:t>
            </a:r>
            <a:r>
              <a:rPr lang="el-GR" sz="2000" dirty="0"/>
              <a:t> Μαθητές συζητούν με άλλους για να </a:t>
            </a:r>
            <a:r>
              <a:rPr lang="el-GR" sz="2000" dirty="0" smtClean="0"/>
              <a:t>κατανοήσουν </a:t>
            </a:r>
            <a:r>
              <a:rPr lang="el-GR" sz="2000" dirty="0"/>
              <a:t>το πρόβλημα.</a:t>
            </a:r>
          </a:p>
          <a:p>
            <a:pPr marL="68580" indent="0">
              <a:buNone/>
            </a:pPr>
            <a:endParaRPr lang="el-GR" dirty="0"/>
          </a:p>
          <a:p>
            <a:endParaRPr lang="en-US" dirty="0"/>
          </a:p>
        </p:txBody>
      </p:sp>
      <p:pic>
        <p:nvPicPr>
          <p:cNvPr id="6146" name="Picture 2" descr="What is Design Thinking and Why Is It So Popular? | IxDF"/>
          <p:cNvPicPr>
            <a:picLocks noChangeAspect="1" noChangeArrowheads="1"/>
          </p:cNvPicPr>
          <p:nvPr/>
        </p:nvPicPr>
        <p:blipFill rotWithShape="1">
          <a:blip r:embed="rId2" cstate="email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72000" y="-27384"/>
            <a:ext cx="380923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39952" y="1412775"/>
            <a:ext cx="4899545" cy="432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3574144"/>
            <a:ext cx="7841684" cy="2901383"/>
          </a:xfrm>
          <a:prstGeom prst="rect">
            <a:avLst/>
          </a:prstGeom>
          <a:solidFill>
            <a:schemeClr val="bg1">
              <a:alpha val="28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 err="1" smtClean="0"/>
              <a:t>Define</a:t>
            </a:r>
            <a:r>
              <a:rPr lang="el-GR" b="1" dirty="0" smtClean="0"/>
              <a:t> (Ορισμός):</a:t>
            </a:r>
            <a:r>
              <a:rPr lang="el-GR" dirty="0" smtClean="0"/>
              <a:t> Συνοψίζουν τι ακριβώς θέλουν να λύσουν.</a:t>
            </a:r>
          </a:p>
          <a:p>
            <a:r>
              <a:rPr lang="el-GR" b="1" dirty="0" err="1" smtClean="0"/>
              <a:t>Ideate</a:t>
            </a:r>
            <a:r>
              <a:rPr lang="el-GR" b="1" dirty="0" smtClean="0"/>
              <a:t> (Ιδέες):</a:t>
            </a:r>
            <a:r>
              <a:rPr lang="el-GR" dirty="0" smtClean="0"/>
              <a:t> Προτείνουν δημιουργικές λύσεις, χωρίς περιορισμούς.</a:t>
            </a:r>
          </a:p>
          <a:p>
            <a:r>
              <a:rPr lang="el-GR" b="1" dirty="0" err="1" smtClean="0"/>
              <a:t>Create</a:t>
            </a:r>
            <a:r>
              <a:rPr lang="el-GR" b="1" dirty="0" smtClean="0"/>
              <a:t> (Κατασκευή μιας αρχικής λύσης):</a:t>
            </a:r>
            <a:r>
              <a:rPr lang="el-GR" dirty="0" smtClean="0"/>
              <a:t> Φτιάχνουν μια απλή, πρακτική εκδοχή της ιδέας τους (π.χ. αφίσα, μακέτα, σχέδιο, παρουσίαση).</a:t>
            </a:r>
          </a:p>
          <a:p>
            <a:r>
              <a:rPr lang="el-GR" b="1" dirty="0" err="1" smtClean="0"/>
              <a:t>Test</a:t>
            </a:r>
            <a:r>
              <a:rPr lang="el-GR" b="1" dirty="0" smtClean="0"/>
              <a:t> (Δοκιμή):</a:t>
            </a:r>
            <a:r>
              <a:rPr lang="el-GR" dirty="0" smtClean="0"/>
              <a:t> Παρουσιάζουν την ιδέα τους και ζητούν ανατροφοδότηση.</a:t>
            </a:r>
          </a:p>
          <a:p>
            <a:pPr marL="68580" indent="0">
              <a:buFont typeface="Wingdings 2" pitchFamily="18" charset="2"/>
              <a:buNone/>
            </a:pPr>
            <a:endParaRPr lang="el-GR" dirty="0" smtClean="0"/>
          </a:p>
          <a:p>
            <a:pPr marL="68580" indent="0">
              <a:buFont typeface="Wingdings 2" pitchFamily="18" charset="2"/>
              <a:buNone/>
            </a:pPr>
            <a:r>
              <a:rPr lang="el-GR" b="1" dirty="0" smtClean="0"/>
              <a:t>Παράδειγμα:</a:t>
            </a:r>
            <a:r>
              <a:rPr lang="el-GR" dirty="0" smtClean="0"/>
              <a:t> Πώς να μειώσουμε τα πλαστικά στο σχολείο;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83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Βιωματικές Δραστηριότητες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/>
              <a:t>1. </a:t>
            </a:r>
            <a:r>
              <a:rPr lang="el-GR" b="1" dirty="0" err="1"/>
              <a:t>Storytelling</a:t>
            </a:r>
            <a:r>
              <a:rPr lang="el-GR" b="1" dirty="0"/>
              <a:t> με τη φύση: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Τα παιδιά δημιουργούν ιστορίες ή παρουσιάσεις γύρω από θέματα περιβάλλοντος.</a:t>
            </a:r>
          </a:p>
          <a:p>
            <a:r>
              <a:rPr lang="el-GR" b="1" dirty="0"/>
              <a:t>2. “</a:t>
            </a:r>
            <a:r>
              <a:rPr lang="el-GR" b="1" dirty="0" err="1"/>
              <a:t>Gratitude</a:t>
            </a:r>
            <a:r>
              <a:rPr lang="el-GR" b="1" dirty="0"/>
              <a:t> </a:t>
            </a:r>
            <a:r>
              <a:rPr lang="el-GR" b="1" dirty="0" err="1"/>
              <a:t>installation</a:t>
            </a:r>
            <a:r>
              <a:rPr lang="el-GR" b="1" dirty="0"/>
              <a:t>” στον κήπο: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Καλλιτεχνική δραστηριότητα ευγνωμοσύνης για τη φύση με φυσικά υλικά.</a:t>
            </a:r>
          </a:p>
          <a:p>
            <a:r>
              <a:rPr lang="el-GR" b="1" dirty="0"/>
              <a:t>3. </a:t>
            </a:r>
            <a:r>
              <a:rPr lang="el-GR" b="1" dirty="0" err="1"/>
              <a:t>Βιοφιλικοί</a:t>
            </a:r>
            <a:r>
              <a:rPr lang="el-GR" b="1" dirty="0"/>
              <a:t> χώροι: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Χρήση φυτών, φυσικού φωτός, υλικών και σχεδίου για να κάνουμε την τάξη πιο φιλική προς τη φύση.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984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81</TotalTime>
  <Words>438</Words>
  <Application>Microsoft Office PowerPoint</Application>
  <PresentationFormat>On-screen Show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Green Skills in Education</vt:lpstr>
      <vt:lpstr>Ποια ήταν η Rachel Carson;</vt:lpstr>
      <vt:lpstr>Γιατί η Rachel Carson είναι σημαντική στην περιβαλλοντική εκπαίδευση;</vt:lpstr>
      <vt:lpstr>Παρουσίαση εντός του σεμιναρίου για μια οικολογική αλλαγή στη χώρα μας</vt:lpstr>
      <vt:lpstr>PowerPoint Presentation</vt:lpstr>
      <vt:lpstr>Μαθησιακά Αποτελέσματα</vt:lpstr>
      <vt:lpstr>Πυραμίδα Πράσινων Δεξιοτήτων</vt:lpstr>
      <vt:lpstr>Design Thinking</vt:lpstr>
      <vt:lpstr>Βιωματικές Δραστηριότητες</vt:lpstr>
      <vt:lpstr>Outdoor Education: Μαθαίνοντας Μέσα από τη Φύση</vt:lpstr>
      <vt:lpstr>PowerPoint Presentation</vt:lpstr>
      <vt:lpstr>PowerPoint Presentation</vt:lpstr>
      <vt:lpstr>PowerPoint Presentation</vt:lpstr>
      <vt:lpstr>Στόχοι </vt:lpstr>
      <vt:lpstr>Ιδέες για το Σχολείο μας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Skills in Education</dc:title>
  <dc:creator>Xaphs</dc:creator>
  <cp:lastModifiedBy>Xaphs</cp:lastModifiedBy>
  <cp:revision>10</cp:revision>
  <dcterms:created xsi:type="dcterms:W3CDTF">2025-07-23T08:02:50Z</dcterms:created>
  <dcterms:modified xsi:type="dcterms:W3CDTF">2025-07-28T15:59:38Z</dcterms:modified>
</cp:coreProperties>
</file>