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56" r:id="rId2"/>
    <p:sldId id="257" r:id="rId3"/>
    <p:sldId id="258" r:id="rId4"/>
    <p:sldId id="259" r:id="rId5"/>
    <p:sldId id="264" r:id="rId6"/>
    <p:sldId id="262" r:id="rId7"/>
    <p:sldId id="263" r:id="rId8"/>
    <p:sldId id="260" r:id="rId9"/>
    <p:sldId id="261" r:id="rId1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323"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l-GR"/>
              <a:t>Στυλ κύριου τίτλου</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l-GR"/>
              <a:t>Στυλ κύριου υπότιτλου</a:t>
            </a:r>
            <a:endParaRPr lang="en-US" dirty="0"/>
          </a:p>
        </p:txBody>
      </p:sp>
      <p:sp>
        <p:nvSpPr>
          <p:cNvPr id="4" name="Date Placeholder 3"/>
          <p:cNvSpPr>
            <a:spLocks noGrp="1"/>
          </p:cNvSpPr>
          <p:nvPr>
            <p:ph type="dt" sz="half" idx="10"/>
          </p:nvPr>
        </p:nvSpPr>
        <p:spPr/>
        <p:txBody>
          <a:bodyPr/>
          <a:lstStyle/>
          <a:p>
            <a:fld id="{6373C815-8DB0-464C-BC36-4F3BFB2E4562}" type="datetimeFigureOut">
              <a:rPr lang="el-GR" smtClean="0"/>
              <a:t>2/2/2021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9E5541B-83A8-488B-BEC6-8616A3A9E165}"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3" name="Vertical Text Placeholder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a:spLocks noGrp="1"/>
          </p:cNvSpPr>
          <p:nvPr>
            <p:ph type="dt" sz="half" idx="10"/>
          </p:nvPr>
        </p:nvSpPr>
        <p:spPr/>
        <p:txBody>
          <a:bodyPr/>
          <a:lstStyle/>
          <a:p>
            <a:fld id="{6373C815-8DB0-464C-BC36-4F3BFB2E4562}" type="datetimeFigureOut">
              <a:rPr lang="el-GR" smtClean="0"/>
              <a:t>2/2/2021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9E5541B-83A8-488B-BEC6-8616A3A9E165}"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l-GR"/>
              <a:t>Στυλ κύριου τίτλου</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a:spLocks noGrp="1"/>
          </p:cNvSpPr>
          <p:nvPr>
            <p:ph type="dt" sz="half" idx="10"/>
          </p:nvPr>
        </p:nvSpPr>
        <p:spPr/>
        <p:txBody>
          <a:bodyPr/>
          <a:lstStyle/>
          <a:p>
            <a:fld id="{6373C815-8DB0-464C-BC36-4F3BFB2E4562}" type="datetimeFigureOut">
              <a:rPr lang="el-GR" smtClean="0"/>
              <a:t>2/2/2021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9E5541B-83A8-488B-BEC6-8616A3A9E165}"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3" name="Content Placeholder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6373C815-8DB0-464C-BC36-4F3BFB2E4562}" type="datetimeFigureOut">
              <a:rPr lang="el-GR" smtClean="0"/>
              <a:t>2/2/2021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9E5541B-83A8-488B-BEC6-8616A3A9E165}"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a:t>Στυλ κύριου τίτλου</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l-GR"/>
              <a:t>Στυλ υποδείγματος κειμένου</a:t>
            </a:r>
          </a:p>
        </p:txBody>
      </p:sp>
      <p:sp>
        <p:nvSpPr>
          <p:cNvPr id="4" name="Date Placeholder 3"/>
          <p:cNvSpPr>
            <a:spLocks noGrp="1"/>
          </p:cNvSpPr>
          <p:nvPr>
            <p:ph type="dt" sz="half" idx="10"/>
          </p:nvPr>
        </p:nvSpPr>
        <p:spPr/>
        <p:txBody>
          <a:bodyPr/>
          <a:lstStyle/>
          <a:p>
            <a:fld id="{6373C815-8DB0-464C-BC36-4F3BFB2E4562}" type="datetimeFigureOut">
              <a:rPr lang="el-GR" smtClean="0"/>
              <a:t>2/2/2021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9E5541B-83A8-488B-BEC6-8616A3A9E165}"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6373C815-8DB0-464C-BC36-4F3BFB2E4562}" type="datetimeFigureOut">
              <a:rPr lang="el-GR" smtClean="0"/>
              <a:t>2/2/2021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9E5541B-83A8-488B-BEC6-8616A3A9E165}" type="slidenum">
              <a:rPr lang="el-GR" smtClean="0"/>
              <a:t>‹#›</a:t>
            </a:fld>
            <a:endParaRPr lang="el-GR"/>
          </a:p>
        </p:txBody>
      </p:sp>
      <p:sp>
        <p:nvSpPr>
          <p:cNvPr id="8" name="Title 7"/>
          <p:cNvSpPr>
            <a:spLocks noGrp="1"/>
          </p:cNvSpPr>
          <p:nvPr>
            <p:ph type="title"/>
          </p:nvPr>
        </p:nvSpPr>
        <p:spPr/>
        <p:txBody>
          <a:bodyPr/>
          <a:lstStyle/>
          <a:p>
            <a:r>
              <a:rPr lang="el-GR"/>
              <a:t>Στυλ κύριου τίτλου</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l-GR"/>
              <a:t>Στυλ υποδείγματος κειμένου</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l-GR"/>
              <a:t>Στυλ υποδείγματος κειμένου</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6373C815-8DB0-464C-BC36-4F3BFB2E4562}" type="datetimeFigureOut">
              <a:rPr lang="el-GR" smtClean="0"/>
              <a:t>2/2/2021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E9E5541B-83A8-488B-BEC6-8616A3A9E165}"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3" name="Date Placeholder 2"/>
          <p:cNvSpPr>
            <a:spLocks noGrp="1"/>
          </p:cNvSpPr>
          <p:nvPr>
            <p:ph type="dt" sz="half" idx="10"/>
          </p:nvPr>
        </p:nvSpPr>
        <p:spPr/>
        <p:txBody>
          <a:bodyPr/>
          <a:lstStyle/>
          <a:p>
            <a:fld id="{6373C815-8DB0-464C-BC36-4F3BFB2E4562}" type="datetimeFigureOut">
              <a:rPr lang="el-GR" smtClean="0"/>
              <a:t>2/2/2021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E9E5541B-83A8-488B-BEC6-8616A3A9E165}"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73C815-8DB0-464C-BC36-4F3BFB2E4562}" type="datetimeFigureOut">
              <a:rPr lang="el-GR" smtClean="0"/>
              <a:t>2/2/2021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E9E5541B-83A8-488B-BEC6-8616A3A9E165}"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a:t>Στυλ κύριου τίτλου</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l-GR"/>
              <a:t>Στυλ υποδείγματος κειμένου</a:t>
            </a:r>
          </a:p>
        </p:txBody>
      </p:sp>
      <p:sp>
        <p:nvSpPr>
          <p:cNvPr id="5" name="Date Placeholder 4"/>
          <p:cNvSpPr>
            <a:spLocks noGrp="1"/>
          </p:cNvSpPr>
          <p:nvPr>
            <p:ph type="dt" sz="half" idx="10"/>
          </p:nvPr>
        </p:nvSpPr>
        <p:spPr/>
        <p:txBody>
          <a:bodyPr/>
          <a:lstStyle/>
          <a:p>
            <a:fld id="{6373C815-8DB0-464C-BC36-4F3BFB2E4562}" type="datetimeFigureOut">
              <a:rPr lang="el-GR" smtClean="0"/>
              <a:t>2/2/2021</a:t>
            </a:fld>
            <a:endParaRPr lang="el-G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l-G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E9E5541B-83A8-488B-BEC6-8616A3A9E165}"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l-GR"/>
              <a:t>Κάντε κλικ στο εικονίδιο για να προσθέσετε μια εικόνα</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l-GR"/>
              <a:t>Στυλ κύριου τίτλου</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6373C815-8DB0-464C-BC36-4F3BFB2E4562}" type="datetimeFigureOut">
              <a:rPr lang="el-GR" smtClean="0"/>
              <a:t>2/2/2021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9E5541B-83A8-488B-BEC6-8616A3A9E165}"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l-GR"/>
              <a:t>Στυλ κύριου τίτλου</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6373C815-8DB0-464C-BC36-4F3BFB2E4562}" type="datetimeFigureOut">
              <a:rPr lang="el-GR" smtClean="0"/>
              <a:t>2/2/2021</a:t>
            </a:fld>
            <a:endParaRPr lang="el-GR"/>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l-G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E9E5541B-83A8-488B-BEC6-8616A3A9E165}"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rot="19140000">
            <a:off x="1246667" y="2323014"/>
            <a:ext cx="4049781" cy="588223"/>
          </a:xfrm>
        </p:spPr>
        <p:style>
          <a:lnRef idx="1">
            <a:schemeClr val="accent1"/>
          </a:lnRef>
          <a:fillRef idx="2">
            <a:schemeClr val="accent1"/>
          </a:fillRef>
          <a:effectRef idx="1">
            <a:schemeClr val="accent1"/>
          </a:effectRef>
          <a:fontRef idx="minor">
            <a:schemeClr val="dk1"/>
          </a:fontRef>
        </p:style>
        <p:txBody>
          <a:bodyPr/>
          <a:lstStyle/>
          <a:p>
            <a:pPr algn="ctr"/>
            <a:r>
              <a:rPr lang="el-GR" dirty="0" err="1"/>
              <a:t>Παρουσιαση</a:t>
            </a:r>
            <a:r>
              <a:rPr lang="el-GR" dirty="0"/>
              <a:t> </a:t>
            </a:r>
            <a:r>
              <a:rPr lang="el-GR" dirty="0" err="1"/>
              <a:t>βιβλιου</a:t>
            </a:r>
            <a:endParaRPr lang="el-GR" dirty="0"/>
          </a:p>
        </p:txBody>
      </p:sp>
      <p:sp>
        <p:nvSpPr>
          <p:cNvPr id="3" name="Υπότιτλος 2"/>
          <p:cNvSpPr>
            <a:spLocks noGrp="1"/>
          </p:cNvSpPr>
          <p:nvPr>
            <p:ph type="subTitle" idx="1"/>
          </p:nvPr>
        </p:nvSpPr>
        <p:spPr>
          <a:xfrm rot="19140000">
            <a:off x="1398081" y="2330739"/>
            <a:ext cx="6700270" cy="966399"/>
          </a:xfrm>
        </p:spPr>
        <p:txBody>
          <a:bodyPr>
            <a:normAutofit fontScale="92500"/>
          </a:bodyPr>
          <a:lstStyle/>
          <a:p>
            <a:r>
              <a:rPr lang="el-GR" sz="2400" b="1" i="1" dirty="0"/>
              <a:t>20,000 </a:t>
            </a:r>
            <a:r>
              <a:rPr lang="el-GR" sz="2400" b="1" i="1" dirty="0" err="1"/>
              <a:t>λεΥγεΣ</a:t>
            </a:r>
            <a:r>
              <a:rPr lang="el-GR" sz="2400" b="1" i="1" dirty="0"/>
              <a:t> </a:t>
            </a:r>
            <a:r>
              <a:rPr lang="el-GR" sz="2400" b="1" i="1" dirty="0" err="1"/>
              <a:t>κΑτω</a:t>
            </a:r>
            <a:r>
              <a:rPr lang="el-GR" sz="2400" b="1" i="1" dirty="0"/>
              <a:t> </a:t>
            </a:r>
            <a:r>
              <a:rPr lang="el-GR" sz="2400" b="1" i="1" dirty="0" err="1"/>
              <a:t>απΟ</a:t>
            </a:r>
            <a:r>
              <a:rPr lang="el-GR" sz="2400" b="1" i="1" dirty="0"/>
              <a:t> τη </a:t>
            </a:r>
            <a:r>
              <a:rPr lang="el-GR" sz="2400" b="1" i="1" dirty="0" err="1"/>
              <a:t>θΑλασσα</a:t>
            </a:r>
            <a:endParaRPr lang="el-GR" sz="2400" b="1" i="1" dirty="0"/>
          </a:p>
          <a:p>
            <a:r>
              <a:rPr lang="el-GR" sz="1800" b="1" i="1" dirty="0"/>
              <a:t>(Του </a:t>
            </a:r>
            <a:r>
              <a:rPr lang="el-GR" sz="1800" b="1" i="1" dirty="0" err="1"/>
              <a:t>ιουλιου</a:t>
            </a:r>
            <a:r>
              <a:rPr lang="el-GR" sz="1800" b="1" i="1" dirty="0"/>
              <a:t> </a:t>
            </a:r>
            <a:r>
              <a:rPr lang="el-GR" sz="1800" b="1" i="1" dirty="0" err="1"/>
              <a:t>βερν</a:t>
            </a:r>
            <a:r>
              <a:rPr lang="el-GR" sz="1800" b="1" i="1" dirty="0"/>
              <a:t>)</a:t>
            </a:r>
          </a:p>
          <a:p>
            <a:endParaRPr lang="el-GR" sz="1800" b="1" i="1" dirty="0"/>
          </a:p>
          <a:p>
            <a:endParaRPr lang="el-GR" sz="1800" b="1" i="1" dirty="0"/>
          </a:p>
        </p:txBody>
      </p:sp>
      <p:sp>
        <p:nvSpPr>
          <p:cNvPr id="5" name="TextBox 4"/>
          <p:cNvSpPr txBox="1"/>
          <p:nvPr/>
        </p:nvSpPr>
        <p:spPr>
          <a:xfrm>
            <a:off x="5868144" y="6237312"/>
            <a:ext cx="2721687" cy="369332"/>
          </a:xfrm>
          <a:prstGeom prst="rect">
            <a:avLst/>
          </a:prstGeom>
          <a:noFill/>
        </p:spPr>
        <p:txBody>
          <a:bodyPr wrap="square" rtlCol="0">
            <a:spAutoFit/>
          </a:bodyPr>
          <a:lstStyle/>
          <a:p>
            <a:r>
              <a:rPr lang="el-GR" b="1" i="1" dirty="0"/>
              <a:t>Χαράλαμπος Ζαχαρία  Δ’3</a:t>
            </a:r>
          </a:p>
        </p:txBody>
      </p:sp>
    </p:spTree>
    <p:extLst>
      <p:ext uri="{BB962C8B-B14F-4D97-AF65-F5344CB8AC3E}">
        <p14:creationId xmlns:p14="http://schemas.microsoft.com/office/powerpoint/2010/main" val="141113558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l-GR" dirty="0" err="1"/>
              <a:t>ΣτοιχεΙα</a:t>
            </a:r>
            <a:r>
              <a:rPr lang="el-GR" dirty="0"/>
              <a:t> του </a:t>
            </a:r>
            <a:r>
              <a:rPr lang="el-GR" dirty="0" err="1"/>
              <a:t>βιβλΙου</a:t>
            </a:r>
            <a:r>
              <a:rPr lang="el-GR" dirty="0"/>
              <a:t>…</a:t>
            </a:r>
          </a:p>
        </p:txBody>
      </p:sp>
      <p:sp>
        <p:nvSpPr>
          <p:cNvPr id="3" name="Θέση περιεχομένου 2"/>
          <p:cNvSpPr>
            <a:spLocks noGrp="1"/>
          </p:cNvSpPr>
          <p:nvPr>
            <p:ph idx="1"/>
          </p:nvPr>
        </p:nvSpPr>
        <p:spPr>
          <a:xfrm>
            <a:off x="467544" y="1700808"/>
            <a:ext cx="8229600" cy="4525963"/>
          </a:xfrm>
        </p:spPr>
        <p:txBody>
          <a:bodyPr>
            <a:normAutofit/>
          </a:bodyPr>
          <a:lstStyle/>
          <a:p>
            <a:pPr marL="0" indent="0">
              <a:buNone/>
            </a:pPr>
            <a:r>
              <a:rPr lang="el-GR" sz="2000" u="sng" dirty="0"/>
              <a:t>Συγγραφέας:  </a:t>
            </a:r>
            <a:r>
              <a:rPr lang="el-GR" sz="2000" dirty="0"/>
              <a:t>Ιούλιος Βερν</a:t>
            </a:r>
          </a:p>
          <a:p>
            <a:pPr marL="0" indent="0">
              <a:buNone/>
            </a:pPr>
            <a:endParaRPr lang="el-GR" sz="2000" dirty="0"/>
          </a:p>
          <a:p>
            <a:pPr marL="0" indent="0">
              <a:buNone/>
            </a:pPr>
            <a:endParaRPr lang="el-GR" sz="2000" dirty="0"/>
          </a:p>
          <a:p>
            <a:pPr marL="0" indent="0">
              <a:buNone/>
            </a:pPr>
            <a:endParaRPr lang="el-GR" sz="2000" dirty="0"/>
          </a:p>
          <a:p>
            <a:pPr marL="0" indent="0">
              <a:buNone/>
            </a:pPr>
            <a:endParaRPr lang="el-GR" sz="2000" dirty="0"/>
          </a:p>
          <a:p>
            <a:pPr marL="0" indent="0">
              <a:buNone/>
            </a:pPr>
            <a:endParaRPr lang="el-GR" sz="2000" dirty="0"/>
          </a:p>
          <a:p>
            <a:pPr marL="0" indent="0">
              <a:buNone/>
            </a:pPr>
            <a:r>
              <a:rPr lang="el-GR" sz="2000" u="sng" dirty="0"/>
              <a:t>Εκδόσεις:  </a:t>
            </a:r>
            <a:r>
              <a:rPr lang="el-GR" sz="2000" dirty="0"/>
              <a:t>Χάρτινη πόλη</a:t>
            </a:r>
          </a:p>
          <a:p>
            <a:pPr marL="0" indent="0">
              <a:buNone/>
            </a:pPr>
            <a:r>
              <a:rPr lang="el-GR" sz="2000" u="sng" dirty="0"/>
              <a:t>Εικονογράφηση:  </a:t>
            </a:r>
            <a:r>
              <a:rPr lang="en-US" sz="2000" dirty="0"/>
              <a:t>Francesca Rossi</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348880"/>
            <a:ext cx="3528392" cy="3724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932040" y="1700808"/>
            <a:ext cx="1303562" cy="400110"/>
          </a:xfrm>
          <a:prstGeom prst="rect">
            <a:avLst/>
          </a:prstGeom>
          <a:noFill/>
        </p:spPr>
        <p:txBody>
          <a:bodyPr wrap="none" rtlCol="0">
            <a:spAutoFit/>
          </a:bodyPr>
          <a:lstStyle/>
          <a:p>
            <a:r>
              <a:rPr lang="el-GR" sz="2000" b="1" u="sng" dirty="0"/>
              <a:t>Εξώφυλλο:</a:t>
            </a:r>
          </a:p>
        </p:txBody>
      </p:sp>
      <p:pic>
        <p:nvPicPr>
          <p:cNvPr id="5" name="Εικόνα 4">
            <a:extLst>
              <a:ext uri="{FF2B5EF4-FFF2-40B4-BE49-F238E27FC236}">
                <a16:creationId xmlns:a16="http://schemas.microsoft.com/office/drawing/2014/main" id="{6F6A7053-0D35-4D05-90AF-D95235196121}"/>
              </a:ext>
            </a:extLst>
          </p:cNvPr>
          <p:cNvPicPr>
            <a:picLocks noChangeAspect="1"/>
          </p:cNvPicPr>
          <p:nvPr/>
        </p:nvPicPr>
        <p:blipFill>
          <a:blip r:embed="rId3"/>
          <a:stretch>
            <a:fillRect/>
          </a:stretch>
        </p:blipFill>
        <p:spPr>
          <a:xfrm>
            <a:off x="611560" y="2231729"/>
            <a:ext cx="1368152" cy="1612979"/>
          </a:xfrm>
          <a:prstGeom prst="rect">
            <a:avLst/>
          </a:prstGeom>
        </p:spPr>
      </p:pic>
    </p:spTree>
    <p:extLst>
      <p:ext uri="{BB962C8B-B14F-4D97-AF65-F5344CB8AC3E}">
        <p14:creationId xmlns:p14="http://schemas.microsoft.com/office/powerpoint/2010/main" val="42291824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l-GR" dirty="0"/>
              <a:t>Οι </a:t>
            </a:r>
            <a:r>
              <a:rPr lang="el-GR" dirty="0" err="1"/>
              <a:t>ΗρωεΣ</a:t>
            </a:r>
            <a:r>
              <a:rPr lang="el-GR" dirty="0"/>
              <a:t> του </a:t>
            </a:r>
            <a:r>
              <a:rPr lang="el-GR" dirty="0" err="1"/>
              <a:t>βιβλΙου</a:t>
            </a:r>
            <a:r>
              <a:rPr lang="el-GR" dirty="0"/>
              <a:t>…</a:t>
            </a:r>
          </a:p>
        </p:txBody>
      </p:sp>
      <p:sp>
        <p:nvSpPr>
          <p:cNvPr id="3" name="Θέση περιεχομένου 2"/>
          <p:cNvSpPr>
            <a:spLocks noGrp="1"/>
          </p:cNvSpPr>
          <p:nvPr>
            <p:ph idx="1"/>
          </p:nvPr>
        </p:nvSpPr>
        <p:spPr>
          <a:xfrm>
            <a:off x="867484" y="1484784"/>
            <a:ext cx="7520940" cy="3579849"/>
          </a:xfrm>
        </p:spPr>
        <p:txBody>
          <a:bodyPr/>
          <a:lstStyle/>
          <a:p>
            <a:pPr>
              <a:buClr>
                <a:srgbClr val="0070C0"/>
              </a:buClr>
              <a:buFont typeface="Wingdings" panose="05000000000000000000" pitchFamily="2" charset="2"/>
              <a:buChar char="Ø"/>
            </a:pPr>
            <a:r>
              <a:rPr lang="el-GR" sz="2000" dirty="0"/>
              <a:t>ο Γάλλος καθηγητής </a:t>
            </a:r>
            <a:r>
              <a:rPr lang="el-GR" sz="2000" dirty="0" err="1"/>
              <a:t>Αρονάξ</a:t>
            </a:r>
            <a:endParaRPr lang="el-GR" sz="2000" dirty="0"/>
          </a:p>
          <a:p>
            <a:pPr>
              <a:buClr>
                <a:srgbClr val="0070C0"/>
              </a:buClr>
              <a:buFont typeface="Wingdings" panose="05000000000000000000" pitchFamily="2" charset="2"/>
              <a:buChar char="Ø"/>
            </a:pPr>
            <a:r>
              <a:rPr lang="el-GR" sz="2000" dirty="0"/>
              <a:t>ο πιστός του υπηρέτης ,ο </a:t>
            </a:r>
            <a:r>
              <a:rPr lang="el-GR" sz="2000" dirty="0" err="1"/>
              <a:t>Κονσέιγ</a:t>
            </a:r>
            <a:endParaRPr lang="el-GR" sz="2000" dirty="0"/>
          </a:p>
          <a:p>
            <a:pPr>
              <a:buClr>
                <a:srgbClr val="0070C0"/>
              </a:buClr>
              <a:buFont typeface="Wingdings" panose="05000000000000000000" pitchFamily="2" charset="2"/>
              <a:buChar char="Ø"/>
            </a:pPr>
            <a:r>
              <a:rPr lang="el-GR" sz="2000" dirty="0"/>
              <a:t>ο σκληροτράχηλος φαλαινοθήρας </a:t>
            </a:r>
            <a:r>
              <a:rPr lang="el-GR" sz="2000" dirty="0" err="1"/>
              <a:t>Νεντ</a:t>
            </a:r>
            <a:r>
              <a:rPr lang="el-GR" sz="2000" dirty="0"/>
              <a:t> Λαντ</a:t>
            </a:r>
          </a:p>
          <a:p>
            <a:pPr>
              <a:buClr>
                <a:srgbClr val="0070C0"/>
              </a:buClr>
              <a:buFont typeface="Wingdings" panose="05000000000000000000" pitchFamily="2" charset="2"/>
              <a:buChar char="Ø"/>
            </a:pPr>
            <a:r>
              <a:rPr lang="el-GR" sz="2000" dirty="0"/>
              <a:t>ο </a:t>
            </a:r>
            <a:r>
              <a:rPr lang="el-GR" sz="2000" dirty="0" err="1"/>
              <a:t>Κάπτεν</a:t>
            </a:r>
            <a:r>
              <a:rPr lang="el-GR" sz="2000" dirty="0"/>
              <a:t> </a:t>
            </a:r>
            <a:r>
              <a:rPr lang="el-GR" sz="2000" dirty="0" err="1"/>
              <a:t>Νέμο</a:t>
            </a:r>
            <a:r>
              <a:rPr lang="el-GR" sz="2000" dirty="0"/>
              <a:t> και</a:t>
            </a:r>
          </a:p>
          <a:p>
            <a:pPr>
              <a:buClr>
                <a:srgbClr val="0070C0"/>
              </a:buClr>
              <a:buFont typeface="Wingdings" panose="05000000000000000000" pitchFamily="2" charset="2"/>
              <a:buChar char="Ø"/>
            </a:pPr>
            <a:r>
              <a:rPr lang="el-GR" sz="2000" dirty="0"/>
              <a:t>οι </a:t>
            </a:r>
            <a:r>
              <a:rPr lang="el-GR" sz="2000" dirty="0" err="1"/>
              <a:t>συντρόφοι</a:t>
            </a:r>
            <a:r>
              <a:rPr lang="el-GR" sz="2000" dirty="0"/>
              <a:t> του</a:t>
            </a:r>
          </a:p>
          <a:p>
            <a:pPr marL="0" indent="0">
              <a:buNone/>
            </a:pPr>
            <a:endParaRPr lang="el-GR" dirty="0"/>
          </a:p>
        </p:txBody>
      </p:sp>
    </p:spTree>
    <p:extLst>
      <p:ext uri="{BB962C8B-B14F-4D97-AF65-F5344CB8AC3E}">
        <p14:creationId xmlns:p14="http://schemas.microsoft.com/office/powerpoint/2010/main" val="323114687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l-GR" dirty="0" err="1"/>
              <a:t>Υποθεση</a:t>
            </a:r>
            <a:r>
              <a:rPr lang="el-GR" dirty="0"/>
              <a:t>  </a:t>
            </a:r>
            <a:r>
              <a:rPr lang="el-GR" dirty="0" err="1"/>
              <a:t>βιβλιου</a:t>
            </a:r>
            <a:r>
              <a:rPr lang="el-GR" dirty="0"/>
              <a:t>…</a:t>
            </a:r>
          </a:p>
        </p:txBody>
      </p:sp>
      <p:sp>
        <p:nvSpPr>
          <p:cNvPr id="3" name="Θέση περιεχομένου 2"/>
          <p:cNvSpPr>
            <a:spLocks noGrp="1"/>
          </p:cNvSpPr>
          <p:nvPr>
            <p:ph idx="1"/>
          </p:nvPr>
        </p:nvSpPr>
        <p:spPr>
          <a:xfrm>
            <a:off x="395537" y="1268760"/>
            <a:ext cx="8424936" cy="3456384"/>
          </a:xfrm>
        </p:spPr>
        <p:style>
          <a:lnRef idx="1">
            <a:schemeClr val="accent6"/>
          </a:lnRef>
          <a:fillRef idx="2">
            <a:schemeClr val="accent6"/>
          </a:fillRef>
          <a:effectRef idx="1">
            <a:schemeClr val="accent6"/>
          </a:effectRef>
          <a:fontRef idx="minor">
            <a:schemeClr val="dk1"/>
          </a:fontRef>
        </p:style>
        <p:txBody>
          <a:bodyPr>
            <a:noAutofit/>
          </a:bodyPr>
          <a:lstStyle/>
          <a:p>
            <a:r>
              <a:rPr lang="el-GR" sz="2000" dirty="0">
                <a:solidFill>
                  <a:schemeClr val="tx1"/>
                </a:solidFill>
              </a:rPr>
              <a:t>Ο καθηγητής   Αρονάξ ,ο πιστός του </a:t>
            </a:r>
            <a:r>
              <a:rPr lang="el-GR" sz="2000" dirty="0" smtClean="0">
                <a:solidFill>
                  <a:schemeClr val="tx1"/>
                </a:solidFill>
              </a:rPr>
              <a:t>υπηρέτης  </a:t>
            </a:r>
            <a:r>
              <a:rPr lang="el-GR" sz="2000" dirty="0">
                <a:solidFill>
                  <a:schemeClr val="tx1"/>
                </a:solidFill>
              </a:rPr>
              <a:t>και ο Νεντ  Λαντ, ο θαλάσσιος  βιολόγος, σαλπάρουν και πάνε να βρουν το θαλάσσιο τέρας  που ενοχλεί  όλο τον κόσμο. </a:t>
            </a:r>
            <a:endParaRPr lang="el-GR" sz="2000" dirty="0" smtClean="0">
              <a:solidFill>
                <a:schemeClr val="tx1"/>
              </a:solidFill>
            </a:endParaRPr>
          </a:p>
          <a:p>
            <a:endParaRPr lang="el-GR" sz="2000" dirty="0">
              <a:solidFill>
                <a:schemeClr val="tx1"/>
              </a:solidFill>
            </a:endParaRPr>
          </a:p>
          <a:p>
            <a:r>
              <a:rPr lang="el-GR" sz="2000" dirty="0" smtClean="0">
                <a:solidFill>
                  <a:schemeClr val="tx1"/>
                </a:solidFill>
              </a:rPr>
              <a:t>Ο </a:t>
            </a:r>
            <a:r>
              <a:rPr lang="el-GR" sz="2000" dirty="0">
                <a:solidFill>
                  <a:schemeClr val="tx1"/>
                </a:solidFill>
              </a:rPr>
              <a:t>καθηγητής  και οι σύντροφοί του </a:t>
            </a:r>
            <a:r>
              <a:rPr lang="el-GR" sz="2000" dirty="0" smtClean="0">
                <a:solidFill>
                  <a:schemeClr val="tx1"/>
                </a:solidFill>
              </a:rPr>
              <a:t>πάλεψαν </a:t>
            </a:r>
            <a:r>
              <a:rPr lang="el-GR" sz="2000" dirty="0">
                <a:solidFill>
                  <a:schemeClr val="tx1"/>
                </a:solidFill>
              </a:rPr>
              <a:t>με  το τέρας και βυθίστηκαν. Όμως, βρέθηκαν πάνω σε έναν  Ναυτίλο  και σώθηκαν. </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0976" y="3789040"/>
            <a:ext cx="2880320"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90489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title"/>
          </p:nvPr>
        </p:nvSpPr>
        <p:spPr>
          <a:xfrm>
            <a:off x="822960" y="365760"/>
            <a:ext cx="7520940" cy="548640"/>
          </a:xfrm>
        </p:spPr>
        <p:style>
          <a:lnRef idx="1">
            <a:schemeClr val="accent2"/>
          </a:lnRef>
          <a:fillRef idx="2">
            <a:schemeClr val="accent2"/>
          </a:fillRef>
          <a:effectRef idx="1">
            <a:schemeClr val="accent2"/>
          </a:effectRef>
          <a:fontRef idx="minor">
            <a:schemeClr val="dk1"/>
          </a:fontRef>
        </p:style>
        <p:txBody>
          <a:bodyPr/>
          <a:lstStyle/>
          <a:p>
            <a:r>
              <a:rPr lang="el-GR" dirty="0" err="1"/>
              <a:t>Υποθεση</a:t>
            </a:r>
            <a:r>
              <a:rPr lang="el-GR" dirty="0"/>
              <a:t>  </a:t>
            </a:r>
            <a:r>
              <a:rPr lang="el-GR" dirty="0" err="1"/>
              <a:t>βιβλιου</a:t>
            </a:r>
            <a:r>
              <a:rPr lang="el-GR" dirty="0"/>
              <a:t>…</a:t>
            </a:r>
          </a:p>
        </p:txBody>
      </p:sp>
      <p:sp>
        <p:nvSpPr>
          <p:cNvPr id="5" name="Θέση περιεχομένου 2"/>
          <p:cNvSpPr>
            <a:spLocks noGrp="1"/>
          </p:cNvSpPr>
          <p:nvPr>
            <p:ph idx="1"/>
          </p:nvPr>
        </p:nvSpPr>
        <p:spPr>
          <a:xfrm>
            <a:off x="395536" y="1268760"/>
            <a:ext cx="8748435" cy="3816424"/>
          </a:xfrm>
        </p:spPr>
        <p:style>
          <a:lnRef idx="1">
            <a:schemeClr val="accent6"/>
          </a:lnRef>
          <a:fillRef idx="2">
            <a:schemeClr val="accent6"/>
          </a:fillRef>
          <a:effectRef idx="1">
            <a:schemeClr val="accent6"/>
          </a:effectRef>
          <a:fontRef idx="minor">
            <a:schemeClr val="dk1"/>
          </a:fontRef>
        </p:style>
        <p:txBody>
          <a:bodyPr>
            <a:noAutofit/>
          </a:bodyPr>
          <a:lstStyle/>
          <a:p>
            <a:r>
              <a:rPr lang="el-GR" sz="2000" dirty="0" smtClean="0">
                <a:solidFill>
                  <a:schemeClr val="tx1"/>
                </a:solidFill>
              </a:rPr>
              <a:t>     Μετά </a:t>
            </a:r>
            <a:r>
              <a:rPr lang="el-GR" sz="2000" dirty="0">
                <a:solidFill>
                  <a:schemeClr val="tx1"/>
                </a:solidFill>
              </a:rPr>
              <a:t>γνωρίστηκαν  με τον  πλοίαρχο  αυτού του παράξενου  υποβρυχίου και ξεκίνησαν το ταξίδι τους</a:t>
            </a:r>
            <a:r>
              <a:rPr lang="el-GR" sz="2000" dirty="0" smtClean="0">
                <a:solidFill>
                  <a:schemeClr val="tx1"/>
                </a:solidFill>
              </a:rPr>
              <a:t>.</a:t>
            </a:r>
          </a:p>
          <a:p>
            <a:r>
              <a:rPr lang="el-GR" sz="2000" dirty="0">
                <a:solidFill>
                  <a:schemeClr val="tx1"/>
                </a:solidFill>
              </a:rPr>
              <a:t> </a:t>
            </a:r>
            <a:r>
              <a:rPr lang="el-GR" sz="2000" dirty="0" smtClean="0">
                <a:solidFill>
                  <a:schemeClr val="tx1"/>
                </a:solidFill>
              </a:rPr>
              <a:t>    </a:t>
            </a:r>
            <a:r>
              <a:rPr lang="el-GR" sz="2000" dirty="0">
                <a:solidFill>
                  <a:schemeClr val="tx1"/>
                </a:solidFill>
              </a:rPr>
              <a:t>Οι ήρωες μας αντιμετωπίζουν  διάφορες δυσκολίες και πάρα πολλές φορές κινδύνεψε η ζωή τους</a:t>
            </a:r>
            <a:r>
              <a:rPr lang="el-GR" sz="2000" dirty="0" smtClean="0">
                <a:solidFill>
                  <a:schemeClr val="tx1"/>
                </a:solidFill>
              </a:rPr>
              <a:t>.</a:t>
            </a:r>
          </a:p>
          <a:p>
            <a:r>
              <a:rPr lang="el-GR" sz="2000" dirty="0">
                <a:solidFill>
                  <a:schemeClr val="tx1"/>
                </a:solidFill>
              </a:rPr>
              <a:t> </a:t>
            </a:r>
            <a:r>
              <a:rPr lang="el-GR" sz="2000" dirty="0" smtClean="0">
                <a:solidFill>
                  <a:schemeClr val="tx1"/>
                </a:solidFill>
              </a:rPr>
              <a:t>    Στο </a:t>
            </a:r>
            <a:r>
              <a:rPr lang="el-GR" sz="2000" dirty="0">
                <a:solidFill>
                  <a:schemeClr val="tx1"/>
                </a:solidFill>
              </a:rPr>
              <a:t>τέλος  όμως  μια </a:t>
            </a:r>
            <a:r>
              <a:rPr lang="el-GR" sz="2000" dirty="0" smtClean="0">
                <a:solidFill>
                  <a:schemeClr val="tx1"/>
                </a:solidFill>
              </a:rPr>
              <a:t>δίνη, η </a:t>
            </a:r>
            <a:r>
              <a:rPr lang="el-GR" sz="2000" dirty="0">
                <a:solidFill>
                  <a:schemeClr val="tx1"/>
                </a:solidFill>
              </a:rPr>
              <a:t>Μάελστρομ (η πιο μεγάλη και επικίνδυνη δίνη του κόσμου) βρέθηκε μπροστά τους και  παραλίγο να τους καταπιεί. </a:t>
            </a:r>
            <a:endParaRPr lang="el-GR" sz="2000" dirty="0" smtClean="0">
              <a:solidFill>
                <a:schemeClr val="tx1"/>
              </a:solidFill>
            </a:endParaRPr>
          </a:p>
          <a:p>
            <a:r>
              <a:rPr lang="el-GR" sz="2000" dirty="0">
                <a:solidFill>
                  <a:schemeClr val="tx1"/>
                </a:solidFill>
              </a:rPr>
              <a:t> </a:t>
            </a:r>
            <a:r>
              <a:rPr lang="el-GR" sz="2000" dirty="0" smtClean="0">
                <a:solidFill>
                  <a:schemeClr val="tx1"/>
                </a:solidFill>
              </a:rPr>
              <a:t>    Τότε  </a:t>
            </a:r>
            <a:r>
              <a:rPr lang="el-GR" sz="2000" dirty="0">
                <a:solidFill>
                  <a:schemeClr val="tx1"/>
                </a:solidFill>
              </a:rPr>
              <a:t>έχασαν τις αισθήσεις και όταν τις ξαναβρήκαν  ήταν μόνο ο καθηγητής Αρονάξ , ο υπηρέτης του και ο Νεντ Λαντ σε  ένα έρημο νησί. Όλοι </a:t>
            </a:r>
            <a:r>
              <a:rPr lang="el-GR" sz="2000" dirty="0" smtClean="0">
                <a:solidFill>
                  <a:schemeClr val="tx1"/>
                </a:solidFill>
              </a:rPr>
              <a:t>αναρωτιούνταν </a:t>
            </a:r>
            <a:r>
              <a:rPr lang="el-GR" sz="2000" dirty="0">
                <a:solidFill>
                  <a:schemeClr val="tx1"/>
                </a:solidFill>
              </a:rPr>
              <a:t>τι </a:t>
            </a:r>
            <a:r>
              <a:rPr lang="el-GR" sz="2000" dirty="0" smtClean="0">
                <a:solidFill>
                  <a:schemeClr val="tx1"/>
                </a:solidFill>
              </a:rPr>
              <a:t>έγινε </a:t>
            </a:r>
            <a:r>
              <a:rPr lang="el-GR" sz="2000" dirty="0">
                <a:solidFill>
                  <a:schemeClr val="tx1"/>
                </a:solidFill>
              </a:rPr>
              <a:t>με τους υπόλοιπους </a:t>
            </a:r>
            <a:r>
              <a:rPr lang="el-GR" sz="2000" dirty="0" smtClean="0">
                <a:solidFill>
                  <a:schemeClr val="tx1"/>
                </a:solidFill>
              </a:rPr>
              <a:t>, αλλά </a:t>
            </a:r>
            <a:r>
              <a:rPr lang="el-GR" sz="2000" dirty="0">
                <a:solidFill>
                  <a:schemeClr val="tx1"/>
                </a:solidFill>
              </a:rPr>
              <a:t>δεν έμαθαν ΠΟΤΕ!</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5187498"/>
            <a:ext cx="2495870" cy="1636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4327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7238E98-820A-488D-95AE-441AC9C0A054}"/>
              </a:ext>
            </a:extLst>
          </p:cNvPr>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l-GR" dirty="0"/>
              <a:t>  </a:t>
            </a:r>
            <a:r>
              <a:rPr lang="el-GR" dirty="0" err="1"/>
              <a:t>Ηθικα</a:t>
            </a:r>
            <a:r>
              <a:rPr lang="el-GR" dirty="0"/>
              <a:t> </a:t>
            </a:r>
            <a:r>
              <a:rPr lang="el-GR" dirty="0" err="1"/>
              <a:t>διδαγματα</a:t>
            </a:r>
            <a:r>
              <a:rPr lang="el-GR" dirty="0"/>
              <a:t>  του </a:t>
            </a:r>
            <a:r>
              <a:rPr lang="el-GR" dirty="0" err="1"/>
              <a:t>βιβλιου</a:t>
            </a:r>
            <a:r>
              <a:rPr lang="el-GR" dirty="0"/>
              <a:t>…</a:t>
            </a:r>
          </a:p>
        </p:txBody>
      </p:sp>
      <p:sp>
        <p:nvSpPr>
          <p:cNvPr id="3" name="Θέση περιεχομένου 2">
            <a:extLst>
              <a:ext uri="{FF2B5EF4-FFF2-40B4-BE49-F238E27FC236}">
                <a16:creationId xmlns:a16="http://schemas.microsoft.com/office/drawing/2014/main" id="{292B78B8-DB71-4041-9398-60CB0710CE03}"/>
              </a:ext>
            </a:extLst>
          </p:cNvPr>
          <p:cNvSpPr>
            <a:spLocks noGrp="1"/>
          </p:cNvSpPr>
          <p:nvPr>
            <p:ph idx="1"/>
          </p:nvPr>
        </p:nvSpPr>
        <p:spPr/>
        <p:txBody>
          <a:bodyPr>
            <a:normAutofit/>
          </a:bodyPr>
          <a:lstStyle/>
          <a:p>
            <a:pPr marL="0" indent="0"/>
            <a:endParaRPr lang="el-GR" i="1" dirty="0"/>
          </a:p>
        </p:txBody>
      </p:sp>
      <p:sp>
        <p:nvSpPr>
          <p:cNvPr id="4" name="Ορθογώνιο: Στρογγύλεμα γωνιών 3">
            <a:extLst>
              <a:ext uri="{FF2B5EF4-FFF2-40B4-BE49-F238E27FC236}">
                <a16:creationId xmlns:a16="http://schemas.microsoft.com/office/drawing/2014/main" id="{D2616D50-E8A2-4675-84D1-890BFE8026A5}"/>
              </a:ext>
            </a:extLst>
          </p:cNvPr>
          <p:cNvSpPr/>
          <p:nvPr/>
        </p:nvSpPr>
        <p:spPr>
          <a:xfrm>
            <a:off x="1331640" y="1268760"/>
            <a:ext cx="2736304" cy="316835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l-GR" u="sng" dirty="0"/>
              <a:t>1</a:t>
            </a:r>
            <a:r>
              <a:rPr lang="el-GR" u="sng" baseline="30000" dirty="0"/>
              <a:t>ο</a:t>
            </a:r>
            <a:r>
              <a:rPr lang="el-GR" u="sng" dirty="0"/>
              <a:t>  ηθικό δίδαγμα </a:t>
            </a:r>
          </a:p>
          <a:p>
            <a:pPr algn="ctr"/>
            <a:r>
              <a:rPr lang="el-GR" dirty="0"/>
              <a:t>Το βιβλίο , μέσα από την ιστορία του μας λέει να μην τα </a:t>
            </a:r>
            <a:r>
              <a:rPr lang="el-GR" dirty="0" err="1"/>
              <a:t>παρατάμε,όπως</a:t>
            </a:r>
            <a:r>
              <a:rPr lang="el-GR" dirty="0"/>
              <a:t> έκανε και ο καθηγητής </a:t>
            </a:r>
            <a:r>
              <a:rPr lang="el-GR" dirty="0" err="1"/>
              <a:t>Αρονάξ</a:t>
            </a:r>
            <a:r>
              <a:rPr lang="el-GR" dirty="0"/>
              <a:t> που δεν τα παράτησε από την πρώτη δυσκολία.</a:t>
            </a:r>
          </a:p>
        </p:txBody>
      </p:sp>
      <p:sp>
        <p:nvSpPr>
          <p:cNvPr id="5" name="Ορθογώνιο: Στρογγύλεμα γωνιών 4">
            <a:extLst>
              <a:ext uri="{FF2B5EF4-FFF2-40B4-BE49-F238E27FC236}">
                <a16:creationId xmlns:a16="http://schemas.microsoft.com/office/drawing/2014/main" id="{7CF58921-09B4-4255-AE95-57E62372A4B7}"/>
              </a:ext>
            </a:extLst>
          </p:cNvPr>
          <p:cNvSpPr/>
          <p:nvPr/>
        </p:nvSpPr>
        <p:spPr>
          <a:xfrm>
            <a:off x="4771412" y="1306376"/>
            <a:ext cx="2912428" cy="316835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l-GR" u="sng" dirty="0"/>
              <a:t>2</a:t>
            </a:r>
            <a:r>
              <a:rPr lang="el-GR" u="sng" baseline="30000" dirty="0"/>
              <a:t>ο</a:t>
            </a:r>
            <a:r>
              <a:rPr lang="el-GR" u="sng" dirty="0"/>
              <a:t> ηθικό δίδαγμα</a:t>
            </a:r>
          </a:p>
          <a:p>
            <a:pPr algn="ctr"/>
            <a:r>
              <a:rPr lang="el-GR" dirty="0"/>
              <a:t>Το βιβλίο μέσα από την ιστορία του μας λέει ότι πρέπει να είμαστε τολμηροί και να μην  φοβόμαστε ΤΙΠΟΤΑ.</a:t>
            </a:r>
          </a:p>
        </p:txBody>
      </p:sp>
    </p:spTree>
    <p:extLst>
      <p:ext uri="{BB962C8B-B14F-4D97-AF65-F5344CB8AC3E}">
        <p14:creationId xmlns:p14="http://schemas.microsoft.com/office/powerpoint/2010/main" val="290941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73120B-9400-402D-91B9-02C1EF830CAF}"/>
              </a:ext>
            </a:extLst>
          </p:cNvPr>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el-GR"/>
              <a:t>Τι μου αρεσε απο αυτό το βιβλιο…</a:t>
            </a:r>
            <a:endParaRPr lang="el-GR" dirty="0"/>
          </a:p>
        </p:txBody>
      </p:sp>
      <p:pic>
        <p:nvPicPr>
          <p:cNvPr id="7" name="Θέση περιεχομένου 6">
            <a:extLst>
              <a:ext uri="{FF2B5EF4-FFF2-40B4-BE49-F238E27FC236}">
                <a16:creationId xmlns:a16="http://schemas.microsoft.com/office/drawing/2014/main" id="{90BF60BE-B204-4C86-94AC-BF27DAD2BCBD}"/>
              </a:ext>
            </a:extLst>
          </p:cNvPr>
          <p:cNvPicPr>
            <a:picLocks noGrp="1" noChangeAspect="1"/>
          </p:cNvPicPr>
          <p:nvPr>
            <p:ph idx="1"/>
          </p:nvPr>
        </p:nvPicPr>
        <p:blipFill>
          <a:blip r:embed="rId2"/>
          <a:stretch>
            <a:fillRect/>
          </a:stretch>
        </p:blipFill>
        <p:spPr>
          <a:xfrm>
            <a:off x="5724128" y="1700808"/>
            <a:ext cx="2808312" cy="2808312"/>
          </a:xfrm>
          <a:prstGeom prst="rect">
            <a:avLst/>
          </a:prstGeom>
        </p:spPr>
      </p:pic>
      <p:sp>
        <p:nvSpPr>
          <p:cNvPr id="8" name="Ορθογώνιο 7">
            <a:extLst>
              <a:ext uri="{FF2B5EF4-FFF2-40B4-BE49-F238E27FC236}">
                <a16:creationId xmlns:a16="http://schemas.microsoft.com/office/drawing/2014/main" id="{8C6C7646-F3F7-40E8-A8B0-674E12355810}"/>
              </a:ext>
            </a:extLst>
          </p:cNvPr>
          <p:cNvSpPr/>
          <p:nvPr/>
        </p:nvSpPr>
        <p:spPr>
          <a:xfrm>
            <a:off x="611560" y="1700808"/>
            <a:ext cx="5112568" cy="2808312"/>
          </a:xfrm>
          <a:prstGeom prst="rect">
            <a:avLst/>
          </a:prstGeom>
        </p:spPr>
        <p:style>
          <a:lnRef idx="3">
            <a:schemeClr val="lt1"/>
          </a:lnRef>
          <a:fillRef idx="1">
            <a:schemeClr val="accent6"/>
          </a:fillRef>
          <a:effectRef idx="1">
            <a:schemeClr val="accent6"/>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l-GR" sz="9600" dirty="0">
                <a:ln/>
                <a:solidFill>
                  <a:schemeClr val="accent3"/>
                </a:solidFill>
              </a:rPr>
              <a:t>Ο</a:t>
            </a:r>
            <a:r>
              <a:rPr lang="el-GR" sz="9600" dirty="0" smtClean="0">
                <a:ln/>
                <a:solidFill>
                  <a:schemeClr val="accent3"/>
                </a:solidFill>
              </a:rPr>
              <a:t>ΛΑ</a:t>
            </a:r>
            <a:r>
              <a:rPr lang="el-GR" sz="9600" dirty="0">
                <a:ln/>
                <a:solidFill>
                  <a:schemeClr val="accent3"/>
                </a:solidFill>
              </a:rPr>
              <a:t>!!!</a:t>
            </a:r>
          </a:p>
        </p:txBody>
      </p:sp>
    </p:spTree>
    <p:extLst>
      <p:ext uri="{BB962C8B-B14F-4D97-AF65-F5344CB8AC3E}">
        <p14:creationId xmlns:p14="http://schemas.microsoft.com/office/powerpoint/2010/main" val="110126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l-GR" dirty="0" err="1"/>
              <a:t>Ερωτησεισ</a:t>
            </a:r>
            <a:r>
              <a:rPr lang="el-GR" dirty="0"/>
              <a:t> και </a:t>
            </a:r>
            <a:r>
              <a:rPr lang="el-GR" dirty="0" err="1"/>
              <a:t>απαντησεισ</a:t>
            </a:r>
            <a:r>
              <a:rPr lang="el-GR" dirty="0"/>
              <a:t>…</a:t>
            </a:r>
          </a:p>
        </p:txBody>
      </p:sp>
      <p:sp>
        <p:nvSpPr>
          <p:cNvPr id="3" name="Θέση περιεχομένου 2"/>
          <p:cNvSpPr>
            <a:spLocks noGrp="1"/>
          </p:cNvSpPr>
          <p:nvPr>
            <p:ph idx="1"/>
          </p:nvPr>
        </p:nvSpPr>
        <p:spPr>
          <a:xfrm>
            <a:off x="683568" y="1001279"/>
            <a:ext cx="7997512" cy="3939889"/>
          </a:xfrm>
        </p:spPr>
        <p:txBody>
          <a:bodyPr>
            <a:noAutofit/>
          </a:bodyPr>
          <a:lstStyle/>
          <a:p>
            <a:pPr marL="285750" indent="-285750">
              <a:buClr>
                <a:srgbClr val="0070C0"/>
              </a:buClr>
              <a:buFont typeface="Wingdings" panose="05000000000000000000" pitchFamily="2" charset="2"/>
              <a:buChar char="q"/>
            </a:pPr>
            <a:r>
              <a:rPr lang="el-GR" sz="1800" dirty="0"/>
              <a:t>Με ποιον ήρωα του βιβλίου  θα ήθελα να κάνω παρέα;</a:t>
            </a:r>
          </a:p>
          <a:p>
            <a:pPr>
              <a:buClr>
                <a:srgbClr val="0070C0"/>
              </a:buClr>
              <a:buFont typeface="Wingdings" panose="05000000000000000000" pitchFamily="2" charset="2"/>
              <a:buChar char="q"/>
            </a:pPr>
            <a:r>
              <a:rPr lang="el-GR" sz="1800" dirty="0"/>
              <a:t>Για ποιους λόγους  θα  πρότεινα σε κάποιον να διαβάσει αυτό το βιβλίο;</a:t>
            </a:r>
          </a:p>
          <a:p>
            <a:pPr marL="0" indent="0">
              <a:buClr>
                <a:srgbClr val="0070C0"/>
              </a:buClr>
            </a:pPr>
            <a:endParaRPr lang="el-GR" sz="1800" dirty="0"/>
          </a:p>
          <a:p>
            <a:pPr marL="285750" indent="-285750">
              <a:buClr>
                <a:srgbClr val="0070C0"/>
              </a:buClr>
              <a:buFont typeface="Wingdings" panose="05000000000000000000" pitchFamily="2" charset="2"/>
              <a:buChar char="§"/>
            </a:pPr>
            <a:r>
              <a:rPr lang="el-GR" b="0" dirty="0"/>
              <a:t>Θα ήθελα να κάνω παρέα με τον </a:t>
            </a:r>
            <a:r>
              <a:rPr lang="el-GR" b="0" dirty="0" err="1"/>
              <a:t>Νέμο</a:t>
            </a:r>
            <a:r>
              <a:rPr lang="el-GR" b="0" dirty="0"/>
              <a:t> (τον πλοίαρχο του Ναυτίλου) ,γιατί  είναι σοφός  και </a:t>
            </a:r>
            <a:r>
              <a:rPr lang="el-GR" b="0" dirty="0" err="1"/>
              <a:t>λογικός.Επίσης</a:t>
            </a:r>
            <a:r>
              <a:rPr lang="el-GR" b="0" dirty="0"/>
              <a:t> είναι καλός και </a:t>
            </a:r>
            <a:r>
              <a:rPr lang="el-GR" b="0" dirty="0" err="1"/>
              <a:t>ευγενικος</a:t>
            </a:r>
            <a:r>
              <a:rPr lang="el-GR" b="0" dirty="0"/>
              <a:t>.</a:t>
            </a:r>
          </a:p>
          <a:p>
            <a:pPr marL="0" indent="0">
              <a:buClr>
                <a:srgbClr val="0070C0"/>
              </a:buClr>
            </a:pPr>
            <a:endParaRPr lang="el-GR" dirty="0"/>
          </a:p>
          <a:p>
            <a:pPr marL="285750" indent="-285750">
              <a:buClr>
                <a:srgbClr val="0070C0"/>
              </a:buClr>
              <a:buFont typeface="Wingdings" panose="05000000000000000000" pitchFamily="2" charset="2"/>
              <a:buChar char="§"/>
            </a:pPr>
            <a:r>
              <a:rPr lang="el-GR" b="0" dirty="0"/>
              <a:t>Θα ήθελα  να προτείνω αυτό το βιβλίο  σε κάποιον που του αρέσει η περιπέτεια  και ειδικά  η θάλασσα. Επίσης ένας λόγος  που θα πρότεινα  σε κάποιον να το διαβάσει είναι  επειδή έχει ωραίο λεξιλόγιο και μαθαίνεις ωραίες  λέξεις. Ακόμη έχει πολλή φαντασία και είναι πολύ προχωρημένο για την εποχή του.</a:t>
            </a:r>
          </a:p>
          <a:p>
            <a:pPr marL="285750" indent="-285750">
              <a:buClr>
                <a:srgbClr val="0070C0"/>
              </a:buClr>
              <a:buFont typeface="Wingdings" panose="05000000000000000000" pitchFamily="2" charset="2"/>
              <a:buChar char="§"/>
            </a:pPr>
            <a:endParaRPr lang="el-GR" b="0" dirty="0"/>
          </a:p>
          <a:p>
            <a:pPr marL="285750" indent="-285750">
              <a:buClr>
                <a:srgbClr val="0070C0"/>
              </a:buClr>
              <a:buFont typeface="Wingdings" panose="05000000000000000000" pitchFamily="2" charset="2"/>
              <a:buChar char="§"/>
            </a:pPr>
            <a:r>
              <a:rPr lang="el-GR" b="0" dirty="0"/>
              <a:t>  </a:t>
            </a:r>
            <a:r>
              <a:rPr lang="el-GR" dirty="0">
                <a:solidFill>
                  <a:schemeClr val="tx2">
                    <a:lumMod val="75000"/>
                  </a:schemeClr>
                </a:solidFill>
              </a:rPr>
              <a:t>ΠΡΕΠΕΙ  ΝΑ  ΤΟ ΔΙΑΒΑΣΕΤΕ !!!</a:t>
            </a:r>
          </a:p>
          <a:p>
            <a:pPr marL="0" indent="0"/>
            <a:endParaRPr lang="el-GR" dirty="0"/>
          </a:p>
        </p:txBody>
      </p:sp>
    </p:spTree>
    <p:extLst>
      <p:ext uri="{BB962C8B-B14F-4D97-AF65-F5344CB8AC3E}">
        <p14:creationId xmlns:p14="http://schemas.microsoft.com/office/powerpoint/2010/main" val="10366726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sp>
        <p:nvSpPr>
          <p:cNvPr id="3" name="Θέση περιεχομένου 2"/>
          <p:cNvSpPr>
            <a:spLocks noGrp="1"/>
          </p:cNvSpPr>
          <p:nvPr>
            <p:ph idx="1"/>
          </p:nvPr>
        </p:nvSpPr>
        <p:spPr/>
        <p:txBody>
          <a:bodyPr/>
          <a:lstStyle/>
          <a:p>
            <a:endParaRPr lang="el-GR" dirty="0"/>
          </a:p>
        </p:txBody>
      </p:sp>
      <p:pic>
        <p:nvPicPr>
          <p:cNvPr id="4098" name="Picture 2" descr="Создать мем &quot;реклама картинки человечки, спасибо за внимание на белом фоне  человечки, человечки для презентации зеркало&quot; - Картинки - Meme-arsenal.com"/>
          <p:cNvPicPr>
            <a:picLocks noChangeAspect="1" noChangeArrowheads="1"/>
          </p:cNvPicPr>
          <p:nvPr/>
        </p:nvPicPr>
        <p:blipFill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backgroundRemoval t="3200" b="98600" l="12800" r="91200">
                        <a14:backgroundMark x1="42200" y1="84800" x2="37900" y2="95700"/>
                        <a14:backgroundMark x1="35600" y1="95200" x2="31700" y2="96500"/>
                        <a14:backgroundMark x1="51100" y1="57700" x2="51100" y2="57700"/>
                        <a14:backgroundMark x1="43700" y1="54900" x2="43700" y2="54900"/>
                      </a14:backgroundRemoval>
                    </a14:imgEffect>
                    <a14:imgEffect>
                      <a14:artisticTexturizer/>
                    </a14:imgEffect>
                  </a14:imgLayer>
                </a14:imgProps>
              </a:ext>
              <a:ext uri="{28A0092B-C50C-407E-A947-70E740481C1C}">
                <a14:useLocalDpi xmlns:a14="http://schemas.microsoft.com/office/drawing/2010/main" val="0"/>
              </a:ext>
            </a:extLst>
          </a:blip>
          <a:srcRect l="8459" r="9240"/>
          <a:stretch/>
        </p:blipFill>
        <p:spPr bwMode="auto">
          <a:xfrm>
            <a:off x="2267744" y="404664"/>
            <a:ext cx="4749195" cy="57705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431282">
            <a:off x="3099754" y="1018389"/>
            <a:ext cx="3219600" cy="1754326"/>
          </a:xfrm>
          <a:prstGeom prst="rect">
            <a:avLst/>
          </a:prstGeom>
          <a:noFill/>
        </p:spPr>
        <p:txBody>
          <a:bodyPr wrap="square" rtlCol="0">
            <a:spAutoFit/>
          </a:bodyPr>
          <a:lstStyle/>
          <a:p>
            <a:pPr algn="ctr"/>
            <a:r>
              <a:rPr lang="el-GR" sz="3600" b="1" i="1" dirty="0"/>
              <a:t>ΕΥΧΑΡΙΣΤΩ ΓΙΑ ΤΗΝ ΠΡΟΣΟΧΗ ΣΑΣ!!!</a:t>
            </a:r>
          </a:p>
        </p:txBody>
      </p:sp>
    </p:spTree>
    <p:extLst>
      <p:ext uri="{BB962C8B-B14F-4D97-AF65-F5344CB8AC3E}">
        <p14:creationId xmlns:p14="http://schemas.microsoft.com/office/powerpoint/2010/main" val="109914286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098"/>
                                        </p:tgtEl>
                                        <p:attrNameLst>
                                          <p:attrName>style.visibility</p:attrName>
                                        </p:attrNameLst>
                                      </p:cBhvr>
                                      <p:to>
                                        <p:strVal val="visible"/>
                                      </p:to>
                                    </p:set>
                                    <p:animEffect transition="in" filter="wipe(down)">
                                      <p:cBhvr>
                                        <p:cTn id="23" dur="580">
                                          <p:stCondLst>
                                            <p:cond delay="0"/>
                                          </p:stCondLst>
                                        </p:cTn>
                                        <p:tgtEl>
                                          <p:spTgt spid="4098"/>
                                        </p:tgtEl>
                                      </p:cBhvr>
                                    </p:animEffect>
                                    <p:anim calcmode="lin" valueType="num">
                                      <p:cBhvr>
                                        <p:cTn id="24"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29" dur="26">
                                          <p:stCondLst>
                                            <p:cond delay="650"/>
                                          </p:stCondLst>
                                        </p:cTn>
                                        <p:tgtEl>
                                          <p:spTgt spid="4098"/>
                                        </p:tgtEl>
                                      </p:cBhvr>
                                      <p:to x="100000" y="60000"/>
                                    </p:animScale>
                                    <p:animScale>
                                      <p:cBhvr>
                                        <p:cTn id="30" dur="166" decel="50000">
                                          <p:stCondLst>
                                            <p:cond delay="676"/>
                                          </p:stCondLst>
                                        </p:cTn>
                                        <p:tgtEl>
                                          <p:spTgt spid="4098"/>
                                        </p:tgtEl>
                                      </p:cBhvr>
                                      <p:to x="100000" y="100000"/>
                                    </p:animScale>
                                    <p:animScale>
                                      <p:cBhvr>
                                        <p:cTn id="31" dur="26">
                                          <p:stCondLst>
                                            <p:cond delay="1312"/>
                                          </p:stCondLst>
                                        </p:cTn>
                                        <p:tgtEl>
                                          <p:spTgt spid="4098"/>
                                        </p:tgtEl>
                                      </p:cBhvr>
                                      <p:to x="100000" y="80000"/>
                                    </p:animScale>
                                    <p:animScale>
                                      <p:cBhvr>
                                        <p:cTn id="32" dur="166" decel="50000">
                                          <p:stCondLst>
                                            <p:cond delay="1338"/>
                                          </p:stCondLst>
                                        </p:cTn>
                                        <p:tgtEl>
                                          <p:spTgt spid="4098"/>
                                        </p:tgtEl>
                                      </p:cBhvr>
                                      <p:to x="100000" y="100000"/>
                                    </p:animScale>
                                    <p:animScale>
                                      <p:cBhvr>
                                        <p:cTn id="33" dur="26">
                                          <p:stCondLst>
                                            <p:cond delay="1642"/>
                                          </p:stCondLst>
                                        </p:cTn>
                                        <p:tgtEl>
                                          <p:spTgt spid="4098"/>
                                        </p:tgtEl>
                                      </p:cBhvr>
                                      <p:to x="100000" y="90000"/>
                                    </p:animScale>
                                    <p:animScale>
                                      <p:cBhvr>
                                        <p:cTn id="34" dur="166" decel="50000">
                                          <p:stCondLst>
                                            <p:cond delay="1668"/>
                                          </p:stCondLst>
                                        </p:cTn>
                                        <p:tgtEl>
                                          <p:spTgt spid="4098"/>
                                        </p:tgtEl>
                                      </p:cBhvr>
                                      <p:to x="100000" y="100000"/>
                                    </p:animScale>
                                    <p:animScale>
                                      <p:cBhvr>
                                        <p:cTn id="35" dur="26">
                                          <p:stCondLst>
                                            <p:cond delay="1808"/>
                                          </p:stCondLst>
                                        </p:cTn>
                                        <p:tgtEl>
                                          <p:spTgt spid="4098"/>
                                        </p:tgtEl>
                                      </p:cBhvr>
                                      <p:to x="100000" y="95000"/>
                                    </p:animScale>
                                    <p:animScale>
                                      <p:cBhvr>
                                        <p:cTn id="36" dur="166" decel="50000">
                                          <p:stCondLst>
                                            <p:cond delay="1834"/>
                                          </p:stCondLst>
                                        </p:cTn>
                                        <p:tgtEl>
                                          <p:spTgt spid="409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Γωνίες">
  <a:themeElements>
    <a:clrScheme name="Απαραίτητο">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Γωνίες">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Γωνίες">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210</TotalTime>
  <Words>410</Words>
  <Application>Microsoft Office PowerPoint</Application>
  <PresentationFormat>On-screen Show (4:3)</PresentationFormat>
  <Paragraphs>46</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Franklin Gothic Book</vt:lpstr>
      <vt:lpstr>Franklin Gothic Medium</vt:lpstr>
      <vt:lpstr>Tunga</vt:lpstr>
      <vt:lpstr>Wingdings</vt:lpstr>
      <vt:lpstr>Γωνίες</vt:lpstr>
      <vt:lpstr>Παρουσιαση βιβλιου</vt:lpstr>
      <vt:lpstr>ΣτοιχεΙα του βιβλΙου…</vt:lpstr>
      <vt:lpstr>Οι ΗρωεΣ του βιβλΙου…</vt:lpstr>
      <vt:lpstr>Υποθεση  βιβλιου…</vt:lpstr>
      <vt:lpstr>Υποθεση  βιβλιου…</vt:lpstr>
      <vt:lpstr>  Ηθικα διδαγματα  του βιβλιου…</vt:lpstr>
      <vt:lpstr>Τι μου αρεσε απο αυτό το βιβλιο…</vt:lpstr>
      <vt:lpstr>Ερωτησεισ και απαντησεισ…</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βιβλίου</dc:title>
  <dc:creator>Charis</dc:creator>
  <cp:lastModifiedBy>Teacher</cp:lastModifiedBy>
  <cp:revision>30</cp:revision>
  <dcterms:created xsi:type="dcterms:W3CDTF">2021-01-31T09:27:20Z</dcterms:created>
  <dcterms:modified xsi:type="dcterms:W3CDTF">2021-02-02T11:22:22Z</dcterms:modified>
</cp:coreProperties>
</file>