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01" r:id="rId3"/>
    <p:sldId id="300" r:id="rId4"/>
    <p:sldId id="294" r:id="rId5"/>
    <p:sldId id="260" r:id="rId6"/>
    <p:sldId id="267" r:id="rId7"/>
    <p:sldId id="266" r:id="rId8"/>
    <p:sldId id="265" r:id="rId9"/>
    <p:sldId id="271" r:id="rId10"/>
    <p:sldId id="272" r:id="rId11"/>
    <p:sldId id="270" r:id="rId12"/>
    <p:sldId id="275" r:id="rId13"/>
    <p:sldId id="274" r:id="rId14"/>
    <p:sldId id="302" r:id="rId15"/>
    <p:sldId id="277" r:id="rId16"/>
    <p:sldId id="278" r:id="rId17"/>
    <p:sldId id="303" r:id="rId18"/>
    <p:sldId id="280" r:id="rId19"/>
    <p:sldId id="281" r:id="rId20"/>
    <p:sldId id="269" r:id="rId21"/>
    <p:sldId id="282" r:id="rId22"/>
    <p:sldId id="283" r:id="rId23"/>
    <p:sldId id="268" r:id="rId24"/>
    <p:sldId id="295" r:id="rId25"/>
    <p:sldId id="284" r:id="rId26"/>
    <p:sldId id="304" r:id="rId27"/>
    <p:sldId id="296" r:id="rId28"/>
    <p:sldId id="286" r:id="rId29"/>
    <p:sldId id="305" r:id="rId30"/>
    <p:sldId id="297" r:id="rId31"/>
    <p:sldId id="288" r:id="rId32"/>
    <p:sldId id="306" r:id="rId33"/>
    <p:sldId id="298" r:id="rId34"/>
    <p:sldId id="290" r:id="rId35"/>
    <p:sldId id="308" r:id="rId36"/>
    <p:sldId id="299" r:id="rId37"/>
    <p:sldId id="292" r:id="rId38"/>
    <p:sldId id="307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53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2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0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06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3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0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79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2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5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7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EA1A4-173D-4281-B182-D5D41974DD58}" type="datetimeFigureOut">
              <a:rPr lang="el-GR" smtClean="0"/>
              <a:t>18/11/2022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2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ΚΥΠΡΟΣ - ΠΕΡΊΠΟΥ 1974: Σφραγίδα που τυπώθηκε στην Κύπρο δείχνει την  τουρκική εισβολή στη μητέρα και τα παιδιά πρόσφυγες, περίπου Εκδοτική Στοκ  Εικόνες - εικόνα από antiquate, agedness: 158453583">
            <a:extLst>
              <a:ext uri="{FF2B5EF4-FFF2-40B4-BE49-F238E27FC236}">
                <a16:creationId xmlns:a16="http://schemas.microsoft.com/office/drawing/2014/main" id="{0C854249-9B6F-7FF7-4EAE-9D154C01D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b="1136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8583DFEB-5151-4660-89D5-CFF22B7D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51962" y="0"/>
            <a:ext cx="5856119" cy="6872226"/>
            <a:chOff x="2202616" y="0"/>
            <a:chExt cx="7808159" cy="6872226"/>
          </a:xfrm>
        </p:grpSpPr>
        <p:sp>
          <p:nvSpPr>
            <p:cNvPr id="1107" name="Rectangle 1085">
              <a:extLst>
                <a:ext uri="{FF2B5EF4-FFF2-40B4-BE49-F238E27FC236}">
                  <a16:creationId xmlns:a16="http://schemas.microsoft.com/office/drawing/2014/main" id="{05333858-9740-488A-BE3B-C5F6D991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6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93CEC346-C965-4D6D-8731-6E98E4A0F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088" name="Group 1087">
              <a:extLst>
                <a:ext uri="{FF2B5EF4-FFF2-40B4-BE49-F238E27FC236}">
                  <a16:creationId xmlns:a16="http://schemas.microsoft.com/office/drawing/2014/main" id="{42DB17EC-F444-4873-9D0D-E50649FF1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089" name="Rounded Rectangle 27">
                <a:extLst>
                  <a:ext uri="{FF2B5EF4-FFF2-40B4-BE49-F238E27FC236}">
                    <a16:creationId xmlns:a16="http://schemas.microsoft.com/office/drawing/2014/main" id="{41391103-A2DF-42E2-AE62-A4B3A0080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0" name="Picture 1089">
                <a:extLst>
                  <a:ext uri="{FF2B5EF4-FFF2-40B4-BE49-F238E27FC236}">
                    <a16:creationId xmlns:a16="http://schemas.microsoft.com/office/drawing/2014/main" id="{A243CCE6-ABA2-4424-B322-B16F2212B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091" name="Rounded Rectangle 29">
                <a:extLst>
                  <a:ext uri="{FF2B5EF4-FFF2-40B4-BE49-F238E27FC236}">
                    <a16:creationId xmlns:a16="http://schemas.microsoft.com/office/drawing/2014/main" id="{E8CDA82D-F294-4F9E-B11E-E054B34F04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2" name="Picture 1091">
                <a:extLst>
                  <a:ext uri="{FF2B5EF4-FFF2-40B4-BE49-F238E27FC236}">
                    <a16:creationId xmlns:a16="http://schemas.microsoft.com/office/drawing/2014/main" id="{7C6537F1-0373-41B7-B6A9-FD747524D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645" y="1702202"/>
            <a:ext cx="5657850" cy="19812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Δημοτικό Σχολείο Μακεδονίτισσας Α΄</a:t>
            </a:r>
            <a:br>
              <a:rPr lang="el-GR" sz="3100" b="1" dirty="0">
                <a:solidFill>
                  <a:srgbClr val="0070C0"/>
                </a:solidFill>
              </a:rPr>
            </a:br>
            <a:br>
              <a:rPr lang="el-GR" sz="3100" b="1" dirty="0">
                <a:solidFill>
                  <a:srgbClr val="0070C0"/>
                </a:solidFill>
              </a:rPr>
            </a:br>
            <a:r>
              <a:rPr lang="en-US" sz="5000" b="1" dirty="0" err="1">
                <a:solidFill>
                  <a:srgbClr val="0070C0"/>
                </a:solidFill>
              </a:rPr>
              <a:t>Γνωρίζω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Δεν</a:t>
            </a:r>
            <a:r>
              <a:rPr lang="en-US" sz="5000" b="1" dirty="0">
                <a:solidFill>
                  <a:srgbClr val="0070C0"/>
                </a:solidFill>
              </a:rPr>
              <a:t> </a:t>
            </a:r>
            <a:r>
              <a:rPr lang="en-US" sz="5000" b="1" dirty="0" err="1">
                <a:solidFill>
                  <a:srgbClr val="0070C0"/>
                </a:solidFill>
              </a:rPr>
              <a:t>Ξεχνώ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Διεκδικώ</a:t>
            </a:r>
            <a:r>
              <a:rPr lang="en-US" sz="5000" b="1" dirty="0">
                <a:solidFill>
                  <a:srgbClr val="0070C0"/>
                </a:solidFill>
              </a:rPr>
              <a:t>!</a:t>
            </a:r>
          </a:p>
        </p:txBody>
      </p: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A2791DF4-D04C-49C1-8B91-E745F204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CF66202-9951-8AD4-43F1-69006943B672}"/>
              </a:ext>
            </a:extLst>
          </p:cNvPr>
          <p:cNvSpPr txBox="1">
            <a:spLocks/>
          </p:cNvSpPr>
          <p:nvPr/>
        </p:nvSpPr>
        <p:spPr>
          <a:xfrm>
            <a:off x="1828849" y="3299487"/>
            <a:ext cx="5657850" cy="19812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2022-23</a:t>
            </a:r>
            <a:endParaRPr lang="en-US" sz="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7371" y="2679519"/>
            <a:ext cx="16838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377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3100" name="Rectangle 3099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01" name="Group 3100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102" name="Picture 3101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103" name="Rectangle 3102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104" name="Picture 3103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105" name="Picture 3104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43" y="982132"/>
            <a:ext cx="4478466" cy="13038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400" dirty="0">
                <a:latin typeface="Arial" panose="020B0604020202020204" pitchFamily="34" charset="0"/>
              </a:rPr>
              <a:t>Έτσι λέγονται</a:t>
            </a:r>
            <a:br>
              <a:rPr lang="el-GR" altLang="en-US" sz="2400" dirty="0">
                <a:latin typeface="Arial" panose="020B0604020202020204" pitchFamily="34" charset="0"/>
              </a:rPr>
            </a:br>
            <a:r>
              <a:rPr lang="el-GR" altLang="en-US" sz="2400" dirty="0">
                <a:latin typeface="Arial" panose="020B0604020202020204" pitchFamily="34" charset="0"/>
              </a:rPr>
              <a:t> όσοι έμειναν στα σπίτια τους όταν τους έδιωξαν οι Τούρκοι; </a:t>
            </a:r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Έμειναν 345 εγκλωβισμένοι - Οι πιο πολλοί στο Ριζοκάρπασο">
            <a:extLst>
              <a:ext uri="{FF2B5EF4-FFF2-40B4-BE49-F238E27FC236}">
                <a16:creationId xmlns:a16="http://schemas.microsoft.com/office/drawing/2014/main" id="{8B068F34-4651-D7B0-3E3D-E94BC986F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8" r="28227" b="1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Straight Connector 3108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Αγνοούμενοι</a:t>
            </a:r>
            <a:r>
              <a:rPr lang="el-GR" altLang="en-US" b="1" dirty="0">
                <a:latin typeface="Comic Sans MS" panose="030F0702030302020204" pitchFamily="66" charset="0"/>
              </a:rPr>
              <a:t> </a:t>
            </a: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Ελεύθεροι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35566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4" y="2653393"/>
            <a:ext cx="16154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013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5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4104" name="Rectangle 4103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06" name="Picture 4105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107" name="Rectangle 4106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108" name="Picture 4107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109" name="Picture 4108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43" y="982132"/>
            <a:ext cx="447846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200" dirty="0">
                <a:latin typeface="Arial" panose="020B0604020202020204" pitchFamily="34" charset="0"/>
              </a:rPr>
              <a:t>Έτσι λέγονται όσοι αναγκάστηκαν να φύγουν από τα σπίτια τους όταν έγινε η τουρκική εισβολή: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Ανθρωπιστική καταστροφή στην Κύπρο | Η ΚΑΘΗΜΕΡΙΝΗ">
            <a:extLst>
              <a:ext uri="{FF2B5EF4-FFF2-40B4-BE49-F238E27FC236}">
                <a16:creationId xmlns:a16="http://schemas.microsoft.com/office/drawing/2014/main" id="{A6F4C735-BEB8-C1FE-18B0-0C08FBE3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r="24993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Αγνοούμενοι</a:t>
            </a:r>
            <a:r>
              <a:rPr lang="el-GR" altLang="en-US" b="1" dirty="0">
                <a:latin typeface="Comic Sans MS" panose="030F0702030302020204" pitchFamily="66" charset="0"/>
              </a:rPr>
              <a:t> </a:t>
            </a: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Μετανάστες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44589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48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32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4" name="Group 5163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5165" name="Rectangle 5164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66" name="Group 5165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167" name="Picture 5166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168" name="Rectangle 5167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5169" name="Picture 5168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170" name="Picture 5169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1900" b="1">
                <a:latin typeface="Arial" panose="020B0604020202020204" pitchFamily="34" charset="0"/>
              </a:rPr>
              <a:t>Έτσι λέγονται αυτοί που χάθηκαν μετά την τουρκική εισβολή και δε μάθαμε αν ζουν ή αν πέθαναν</a:t>
            </a:r>
            <a:endParaRPr lang="en-US" altLang="en-US" sz="1900" b="1">
              <a:latin typeface="Arial" panose="020B0604020202020204" pitchFamily="34" charset="0"/>
            </a:endParaRPr>
          </a:p>
        </p:txBody>
      </p:sp>
      <p:sp>
        <p:nvSpPr>
          <p:cNvPr id="5172" name="Rectangle 5171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Μαρτυρία Τούρκου που μετείχε στην εισβολή στην Κύπρο το 1974: «Ετσι  εκτελέσαμε 4 Ελληνοκύπριους αιχμάλωτους» | ΥΔΡΟΓΕΙΟΣ 106,9 FM">
            <a:extLst>
              <a:ext uri="{FF2B5EF4-FFF2-40B4-BE49-F238E27FC236}">
                <a16:creationId xmlns:a16="http://schemas.microsoft.com/office/drawing/2014/main" id="{7AF0F7F2-46B7-8356-E206-A6E598BE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53" y="2062114"/>
            <a:ext cx="3240546" cy="23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74" name="Straight Connector 5173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Αγνοούμενοι 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Μετανάστες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24164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752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9271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40137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0334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Πότε έγινε η τουρκική εισβολή;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425148"/>
            <a:ext cx="3638551" cy="3074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 Οκτωβρίου 1940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Νοεμβρίου 1983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Ιουλίου 1974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 Μαρτίου 1821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 descr="Το &amp;#39;&amp;#39;ΔΕΝ ΞΕΧΝΩ&amp;#39;&amp;#39; ξεχάστηκε. Πάμε για &amp;#39;&amp;#39;νέο ρεαλισμό&amp;#39;&amp;#39; των &amp;#39;&amp;#39;προθύμων&amp;#39;&amp;#39;  Κυπρίων... - ΜΕΡΟΣ Γ&amp;#39; - Infognomon Politics">
            <a:extLst>
              <a:ext uri="{FF2B5EF4-FFF2-40B4-BE49-F238E27FC236}">
                <a16:creationId xmlns:a16="http://schemas.microsoft.com/office/drawing/2014/main" id="{BCB09813-9319-D75A-DBF4-062AA86A3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1" y="2568156"/>
            <a:ext cx="3957250" cy="2653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85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3"/>
            <a:ext cx="7886700" cy="56947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Έτσι λέγονται τα μέρη που μας κρατούν οι Τούρκοι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4483" y="1700573"/>
            <a:ext cx="1445559" cy="409195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705753" y="2331885"/>
            <a:ext cx="34840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Ελεύθερα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Κατεχόμενα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Γειτονικό κράτος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εγκλωβισμένα μέρη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l-G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6146" name="Picture 2" descr="ΚΥΠΡΟΣ: 46 χρόνια μετά την εισβολή του Αττίλα η Μεγαλόνησος ζητά δικαίωση -  Τεράστια η καταστροφή μνημείων από τους Τούρκους στα Κατεχόμενα - Ορθοδοξία  News Agency">
            <a:extLst>
              <a:ext uri="{FF2B5EF4-FFF2-40B4-BE49-F238E27FC236}">
                <a16:creationId xmlns:a16="http://schemas.microsoft.com/office/drawing/2014/main" id="{0A1515E0-7D08-DC8B-A7E5-9F9D3AD8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6" y="2331885"/>
            <a:ext cx="3444241" cy="25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8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2005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4" y="2653393"/>
            <a:ext cx="1606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6508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μοναστήρι στη φωτογραφία;</a:t>
            </a:r>
            <a:endParaRPr lang="en-US" sz="28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BAF78-005C-7A4E-A8FB-3BDA1B637A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r="601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dirty="0">
                <a:hlinkClick r:id="rId6" action="ppaction://hlinksldjump"/>
              </a:rPr>
              <a:t>Η μονή του Αποστόλου Ανδρέα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l-GR" dirty="0">
                <a:hlinkClick r:id="rId7" action="ppaction://hlinksldjump"/>
              </a:rPr>
              <a:t>Η μονή του Αγίου Ιλαρίωνα</a:t>
            </a: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961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528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5892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5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C35F9-1985-336B-C189-9E3DFC7E8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r="1489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dirty="0">
                <a:hlinkClick r:id="rId6" action="ppaction://hlinksldjump"/>
              </a:rPr>
              <a:t>Το κάστρο της Κερύνειας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l-GR" dirty="0">
                <a:hlinkClick r:id="rId7" action="ppaction://hlinksldjump"/>
              </a:rPr>
              <a:t>Το κάστρο Βουφαβέντο </a:t>
            </a: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82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849466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55" y="2490257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1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grass, rock, nature&#10;&#10;Description automatically generated">
            <a:extLst>
              <a:ext uri="{FF2B5EF4-FFF2-40B4-BE49-F238E27FC236}">
                <a16:creationId xmlns:a16="http://schemas.microsoft.com/office/drawing/2014/main" id="{4323FE22-1538-EBF2-FADB-5796ECAB3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r="10575" b="3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dirty="0">
                <a:hlinkClick r:id="rId6" action="ppaction://hlinksldjump"/>
              </a:rPr>
              <a:t>Το κάστρο της Κερύνειας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l-GR" dirty="0">
                <a:hlinkClick r:id="rId7" action="ppaction://hlinksldjump"/>
              </a:rPr>
              <a:t>Το κάστρο Βουφαβέντο </a:t>
            </a:r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4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73148" y="3198167"/>
            <a:ext cx="306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hlinkClick r:id="rId4" action="ppaction://hlinksldjump"/>
              </a:rPr>
              <a:t>Επόμενη Διαφάνεια</a:t>
            </a:r>
            <a:endParaRPr lang="el-GR" sz="2400" b="1" dirty="0"/>
          </a:p>
        </p:txBody>
      </p:sp>
      <p:pic>
        <p:nvPicPr>
          <p:cNvPr id="1030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1" y="2497788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7177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84004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7442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/>
              <a:t>Τι δείχνει 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0EBB6-E7F8-1FF2-D827-BFA30F6F77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r="279" b="-1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05036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b="1" dirty="0">
                <a:hlinkClick r:id="rId6" action="ppaction://hlinksldjump"/>
              </a:rPr>
              <a:t>Το κάστρο της Κερύνειας</a:t>
            </a: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r>
              <a:rPr lang="el-GR" b="1" dirty="0">
                <a:hlinkClick r:id="rId7" action="ppaction://hlinksldjump"/>
              </a:rPr>
              <a:t>Το Αββαείο του Μπελαπάις</a:t>
            </a:r>
            <a:endParaRPr lang="en-GB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6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88209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17640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b="1"/>
              <a:t>Τι δείχνει η φωτογραφία;</a:t>
            </a:r>
            <a:endParaRPr lang="en-US" sz="3400" b="1"/>
          </a:p>
        </p:txBody>
      </p:sp>
      <p:pic>
        <p:nvPicPr>
          <p:cNvPr id="8194" name="Picture 2" descr="Το μικρό γραφικό Λιμάνι της Κερύνειας - Ένα γοητευτικό μεσογειακό τοπίο!">
            <a:extLst>
              <a:ext uri="{FF2B5EF4-FFF2-40B4-BE49-F238E27FC236}">
                <a16:creationId xmlns:a16="http://schemas.microsoft.com/office/drawing/2014/main" id="{9756C601-8858-6B58-925D-2B247A063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22854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b="1" dirty="0">
                <a:hlinkClick r:id="rId3" action="ppaction://hlinksldjump"/>
              </a:rPr>
              <a:t>Το λιμανάκι της Κερύνειας</a:t>
            </a: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r>
              <a:rPr lang="el-GR" b="1" dirty="0">
                <a:hlinkClick r:id="rId4" action="ppaction://hlinksldjump"/>
              </a:rPr>
              <a:t>Το λιμανάκι της Πάφου </a:t>
            </a:r>
            <a:endParaRPr lang="en-GB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15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3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9501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12910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8200" name="Rectangle 8199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01" name="Group 8200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02" name="Picture 8201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203" name="Rectangle 8202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204" name="Picture 8203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205" name="Picture 8204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757" y="2556934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l-GR" sz="2800" b="1" dirty="0"/>
              <a:t>Είσαι ξεφτέρι!</a:t>
            </a:r>
          </a:p>
          <a:p>
            <a:pPr marL="0" indent="0" algn="ctr">
              <a:buNone/>
            </a:pPr>
            <a:r>
              <a:rPr lang="el-GR" sz="2800" b="1" dirty="0"/>
              <a:t>ΜΠΡΑΒΟ!</a:t>
            </a:r>
            <a:endParaRPr lang="en-US" sz="2800" b="1" dirty="0"/>
          </a:p>
        </p:txBody>
      </p:sp>
      <p:pic>
        <p:nvPicPr>
          <p:cNvPr id="3074" name="Picture 2" descr="διακρίσεις-Βραβεία">
            <a:extLst>
              <a:ext uri="{FF2B5EF4-FFF2-40B4-BE49-F238E27FC236}">
                <a16:creationId xmlns:a16="http://schemas.microsoft.com/office/drawing/2014/main" id="{F997EA7A-EF67-38E2-C40A-16ADA59B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97" y="1090414"/>
            <a:ext cx="2900983" cy="4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597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033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5000" b="1" dirty="0"/>
              <a:t>Ποιες είναι οι κατεχόμενες πόλεις της Κύπρου;</a:t>
            </a:r>
            <a:endParaRPr lang="en-US" alt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905" y="2411896"/>
            <a:ext cx="3914976" cy="33150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Κερύνεια, Πάφος</a:t>
            </a:r>
            <a:endParaRPr lang="el-GR" altLang="en-US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Αμμόχωστος, Λεμεσός</a:t>
            </a:r>
            <a:endParaRPr lang="el-GR" altLang="en-US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Αμμόχωστος, Κερύνεια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Κερύνεια, Λάρνακα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l-GR" sz="1800" dirty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 descr="Κατεχόμενη Κύπρος: Οι Εκτοπισμένες Ελληνικές Κοινότητ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94214"/>
            <a:ext cx="3898255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9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12843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68" y="2482079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roup 208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091" name="Rectangle 209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2" name="Group 209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93" name="Picture 209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94" name="Rectangle 209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95" name="Picture 209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96" name="Picture 209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800" b="1"/>
              <a:t>Ποια είναι η κατεχόμενη οροσειρά της Κύπρου;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2098" name="Rectangle 209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Πενταδάκτυλος - Βικιπαίδεια">
            <a:extLst>
              <a:ext uri="{FF2B5EF4-FFF2-40B4-BE49-F238E27FC236}">
                <a16:creationId xmlns:a16="http://schemas.microsoft.com/office/drawing/2014/main" id="{60EB31F9-6F05-8B21-2DDA-882DE9EF2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3" r="16132" b="2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05" name="Straight Connector 209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545" y="2561449"/>
            <a:ext cx="3387757" cy="3318936"/>
          </a:xfrm>
        </p:spPr>
        <p:txBody>
          <a:bodyPr>
            <a:normAutofit/>
          </a:bodyPr>
          <a:lstStyle/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Τρόοδος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Μαδαρή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Μαχαιράς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7" action="ppaction://hlinksldjump"/>
              </a:rPr>
              <a:t>Πενταδάκτυλος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82846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079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401</TotalTime>
  <Words>315</Words>
  <Application>Microsoft Office PowerPoint</Application>
  <PresentationFormat>On-screen Show (4:3)</PresentationFormat>
  <Paragraphs>127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Comic Sans MS</vt:lpstr>
      <vt:lpstr>Garamond</vt:lpstr>
      <vt:lpstr>Organic</vt:lpstr>
      <vt:lpstr> Δημοτικό Σχολείο Μακεδονίτισσας Α΄  Γνωρίζω, Δεν Ξεχνώ, Διεκδικώ!</vt:lpstr>
      <vt:lpstr>Πότε έγινε η τουρκική εισβολή;</vt:lpstr>
      <vt:lpstr>Σωστό !!!</vt:lpstr>
      <vt:lpstr>Λάθος !!!</vt:lpstr>
      <vt:lpstr>Ποιες είναι οι κατεχόμενες πόλεις της Κύπρου;</vt:lpstr>
      <vt:lpstr>Λάθος !!!</vt:lpstr>
      <vt:lpstr>Σωστό !!!</vt:lpstr>
      <vt:lpstr>Ποια είναι η κατεχόμενη οροσειρά της Κύπρου;</vt:lpstr>
      <vt:lpstr>Σωστό !!!</vt:lpstr>
      <vt:lpstr>Λάθος !!!</vt:lpstr>
      <vt:lpstr>Έτσι λέγονται  όσοι έμειναν στα σπίτια τους όταν τους έδιωξαν οι Τούρκοι; </vt:lpstr>
      <vt:lpstr>Λάθος !!!</vt:lpstr>
      <vt:lpstr>Σωστό !!!</vt:lpstr>
      <vt:lpstr>Έτσι λέγονται όσοι αναγκάστηκαν να φύγουν από τα σπίτια τους όταν έγινε η τουρκική εισβολή:</vt:lpstr>
      <vt:lpstr>Σωστό !!!</vt:lpstr>
      <vt:lpstr>Λάθος !!!</vt:lpstr>
      <vt:lpstr>Έτσι λέγονται αυτοί που χάθηκαν μετά την τουρκική εισβολή και δε μάθαμε αν ζουν ή αν πέθαναν</vt:lpstr>
      <vt:lpstr>Σωστό !!!</vt:lpstr>
      <vt:lpstr>Λάθος !!!</vt:lpstr>
      <vt:lpstr>Έτσι λέγονται τα μέρη που μας κρατούν οι Τούρκοι</vt:lpstr>
      <vt:lpstr>Σωστό !!!</vt:lpstr>
      <vt:lpstr>Λάθος !!!</vt:lpstr>
      <vt:lpstr>Ποιο είναι το μοναστήρι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Χαράλαμπος Χαραλάμπους</cp:lastModifiedBy>
  <cp:revision>32</cp:revision>
  <dcterms:created xsi:type="dcterms:W3CDTF">2019-03-02T18:46:38Z</dcterms:created>
  <dcterms:modified xsi:type="dcterms:W3CDTF">2022-11-18T10:49:03Z</dcterms:modified>
</cp:coreProperties>
</file>