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301" r:id="rId3"/>
    <p:sldId id="300" r:id="rId4"/>
    <p:sldId id="294" r:id="rId5"/>
    <p:sldId id="260" r:id="rId6"/>
    <p:sldId id="267" r:id="rId7"/>
    <p:sldId id="266" r:id="rId8"/>
    <p:sldId id="265" r:id="rId9"/>
    <p:sldId id="271" r:id="rId10"/>
    <p:sldId id="272" r:id="rId11"/>
    <p:sldId id="270" r:id="rId12"/>
    <p:sldId id="275" r:id="rId13"/>
    <p:sldId id="274" r:id="rId14"/>
    <p:sldId id="302" r:id="rId15"/>
    <p:sldId id="277" r:id="rId16"/>
    <p:sldId id="278" r:id="rId17"/>
    <p:sldId id="303" r:id="rId18"/>
    <p:sldId id="280" r:id="rId19"/>
    <p:sldId id="281" r:id="rId20"/>
    <p:sldId id="269" r:id="rId21"/>
    <p:sldId id="282" r:id="rId22"/>
    <p:sldId id="283" r:id="rId23"/>
    <p:sldId id="268" r:id="rId24"/>
    <p:sldId id="295" r:id="rId25"/>
    <p:sldId id="284" r:id="rId26"/>
    <p:sldId id="304" r:id="rId27"/>
    <p:sldId id="296" r:id="rId28"/>
    <p:sldId id="286" r:id="rId29"/>
    <p:sldId id="305" r:id="rId30"/>
    <p:sldId id="297" r:id="rId31"/>
    <p:sldId id="288" r:id="rId32"/>
    <p:sldId id="306" r:id="rId33"/>
    <p:sldId id="298" r:id="rId34"/>
    <p:sldId id="290" r:id="rId35"/>
    <p:sldId id="308" r:id="rId36"/>
    <p:sldId id="299" r:id="rId37"/>
    <p:sldId id="292" r:id="rId38"/>
    <p:sldId id="307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57EA1A4-173D-4281-B182-D5D41974DD58}" type="datetimeFigureOut">
              <a:rPr lang="el-GR" smtClean="0"/>
              <a:t>24/11/2022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4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24/11/2022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753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24/11/2022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724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24/11/2022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001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24/11/2022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2068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24/11/2022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34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24/11/2022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531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24/11/2022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901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24/11/2022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07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24/11/2022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779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24/11/2022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60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24/11/2022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522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24/11/2022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68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24/11/2022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55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24/11/2022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457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24/11/2022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63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24/11/2022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227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7EA1A4-173D-4281-B182-D5D41974DD58}" type="datetimeFigureOut">
              <a:rPr lang="el-GR" smtClean="0"/>
              <a:t>24/11/2022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125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2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3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3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roup 1076">
            <a:extLst>
              <a:ext uri="{FF2B5EF4-FFF2-40B4-BE49-F238E27FC236}">
                <a16:creationId xmlns:a16="http://schemas.microsoft.com/office/drawing/2014/main" id="{F3A9D86E-2110-414C-A789-1B14FCD55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618" cy="6872226"/>
            <a:chOff x="0" y="0"/>
            <a:chExt cx="12188825" cy="6872226"/>
          </a:xfrm>
        </p:grpSpPr>
        <p:pic>
          <p:nvPicPr>
            <p:cNvPr id="1078" name="Picture 1077">
              <a:extLst>
                <a:ext uri="{FF2B5EF4-FFF2-40B4-BE49-F238E27FC236}">
                  <a16:creationId xmlns:a16="http://schemas.microsoft.com/office/drawing/2014/main" id="{6D3F86C2-6800-4B48-AA85-2C7CD1B5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79" name="Rectangle 1078">
              <a:extLst>
                <a:ext uri="{FF2B5EF4-FFF2-40B4-BE49-F238E27FC236}">
                  <a16:creationId xmlns:a16="http://schemas.microsoft.com/office/drawing/2014/main" id="{EE59C5B5-C483-49A7-8EA0-506138526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80" name="Picture 1079">
              <a:extLst>
                <a:ext uri="{FF2B5EF4-FFF2-40B4-BE49-F238E27FC236}">
                  <a16:creationId xmlns:a16="http://schemas.microsoft.com/office/drawing/2014/main" id="{BD6C58B8-7BB1-49FF-830C-A105A4CE5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081" name="Picture 1080">
              <a:extLst>
                <a:ext uri="{FF2B5EF4-FFF2-40B4-BE49-F238E27FC236}">
                  <a16:creationId xmlns:a16="http://schemas.microsoft.com/office/drawing/2014/main" id="{3EF8675D-B8F2-4363-95EB-AB8CE5FA0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083" name="Straight Connector 1082">
            <a:extLst>
              <a:ext uri="{FF2B5EF4-FFF2-40B4-BE49-F238E27FC236}">
                <a16:creationId xmlns:a16="http://schemas.microsoft.com/office/drawing/2014/main" id="{48A3ACA9-28FE-44FE-8439-756750473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ΚΥΠΡΟΣ - ΠΕΡΊΠΟΥ 1974: Σφραγίδα που τυπώθηκε στην Κύπρο δείχνει την  τουρκική εισβολή στη μητέρα και τα παιδιά πρόσφυγες, περίπου Εκδοτική Στοκ  Εικόνες - εικόνα από antiquate, agedness: 158453583">
            <a:extLst>
              <a:ext uri="{FF2B5EF4-FFF2-40B4-BE49-F238E27FC236}">
                <a16:creationId xmlns:a16="http://schemas.microsoft.com/office/drawing/2014/main" id="{0C854249-9B6F-7FF7-4EAE-9D154C01D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0" b="11366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5" name="Group 1084">
            <a:extLst>
              <a:ext uri="{FF2B5EF4-FFF2-40B4-BE49-F238E27FC236}">
                <a16:creationId xmlns:a16="http://schemas.microsoft.com/office/drawing/2014/main" id="{8583DFEB-5151-4660-89D5-CFF22B7D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51962" y="0"/>
            <a:ext cx="5856119" cy="6872226"/>
            <a:chOff x="2202616" y="0"/>
            <a:chExt cx="7808159" cy="6872226"/>
          </a:xfrm>
        </p:grpSpPr>
        <p:sp>
          <p:nvSpPr>
            <p:cNvPr id="1107" name="Rectangle 1085">
              <a:extLst>
                <a:ext uri="{FF2B5EF4-FFF2-40B4-BE49-F238E27FC236}">
                  <a16:creationId xmlns:a16="http://schemas.microsoft.com/office/drawing/2014/main" id="{05333858-9740-488A-BE3B-C5F6D991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prstGeom prst="rect">
              <a:avLst/>
            </a:prstGeom>
            <a:blipFill dpi="0" rotWithShape="1">
              <a:blip r:embed="rId6">
                <a:alphaModFix amt="89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Rectangle 1086">
              <a:extLst>
                <a:ext uri="{FF2B5EF4-FFF2-40B4-BE49-F238E27FC236}">
                  <a16:creationId xmlns:a16="http://schemas.microsoft.com/office/drawing/2014/main" id="{93CEC346-C965-4D6D-8731-6E98E4A0F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088" name="Group 1087">
              <a:extLst>
                <a:ext uri="{FF2B5EF4-FFF2-40B4-BE49-F238E27FC236}">
                  <a16:creationId xmlns:a16="http://schemas.microsoft.com/office/drawing/2014/main" id="{42DB17EC-F444-4873-9D0D-E50649FF1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51576" y="0"/>
              <a:ext cx="658370" cy="6872226"/>
              <a:chOff x="5751576" y="0"/>
              <a:chExt cx="658370" cy="6872226"/>
            </a:xfrm>
          </p:grpSpPr>
          <p:sp>
            <p:nvSpPr>
              <p:cNvPr id="1089" name="Rounded Rectangle 27">
                <a:extLst>
                  <a:ext uri="{FF2B5EF4-FFF2-40B4-BE49-F238E27FC236}">
                    <a16:creationId xmlns:a16="http://schemas.microsoft.com/office/drawing/2014/main" id="{41391103-A2DF-42E2-AE62-A4B3A00801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6057900" y="1339739"/>
                <a:ext cx="45720" cy="658368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alpha val="55000"/>
                </a:schemeClr>
              </a:solidFill>
              <a:ln w="9525">
                <a:noFill/>
              </a:ln>
              <a:effectLst>
                <a:innerShdw blurRad="114300">
                  <a:prstClr val="black">
                    <a:alpha val="4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90" name="Picture 1089">
                <a:extLst>
                  <a:ext uri="{FF2B5EF4-FFF2-40B4-BE49-F238E27FC236}">
                    <a16:creationId xmlns:a16="http://schemas.microsoft.com/office/drawing/2014/main" id="{A243CCE6-ABA2-4424-B322-B16F2212BF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47673"/>
              <a:stretch/>
            </p:blipFill>
            <p:spPr>
              <a:xfrm rot="5400000">
                <a:off x="5245268" y="530352"/>
                <a:ext cx="1673352" cy="612648"/>
              </a:xfrm>
              <a:prstGeom prst="rect">
                <a:avLst/>
              </a:prstGeom>
            </p:spPr>
          </p:pic>
          <p:sp>
            <p:nvSpPr>
              <p:cNvPr id="1091" name="Rounded Rectangle 29">
                <a:extLst>
                  <a:ext uri="{FF2B5EF4-FFF2-40B4-BE49-F238E27FC236}">
                    <a16:creationId xmlns:a16="http://schemas.microsoft.com/office/drawing/2014/main" id="{E8CDA82D-F294-4F9E-B11E-E054B34F04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6057902" y="4907292"/>
                <a:ext cx="45720" cy="658368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alpha val="55000"/>
                </a:schemeClr>
              </a:solidFill>
              <a:ln w="9525">
                <a:noFill/>
              </a:ln>
              <a:effectLst>
                <a:innerShdw blurRad="114300">
                  <a:prstClr val="black">
                    <a:alpha val="4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92" name="Picture 1091">
                <a:extLst>
                  <a:ext uri="{FF2B5EF4-FFF2-40B4-BE49-F238E27FC236}">
                    <a16:creationId xmlns:a16="http://schemas.microsoft.com/office/drawing/2014/main" id="{7C6537F1-0373-41B7-B6A9-FD747524D3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819"/>
              <a:stretch/>
            </p:blipFill>
            <p:spPr>
              <a:xfrm rot="5400000">
                <a:off x="5263556" y="5747514"/>
                <a:ext cx="1636776" cy="612648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645" y="1702202"/>
            <a:ext cx="5657850" cy="19812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l-GR" sz="3100" b="1" dirty="0"/>
            </a:br>
            <a:r>
              <a:rPr lang="el-GR" sz="3100" b="1" dirty="0">
                <a:solidFill>
                  <a:srgbClr val="0070C0"/>
                </a:solidFill>
              </a:rPr>
              <a:t>Δημοτικό Σχολείο Μακεδονίτισσας Α΄</a:t>
            </a:r>
            <a:br>
              <a:rPr lang="el-GR" sz="3100" b="1" dirty="0">
                <a:solidFill>
                  <a:srgbClr val="0070C0"/>
                </a:solidFill>
              </a:rPr>
            </a:br>
            <a:br>
              <a:rPr lang="el-GR" sz="3100" b="1" dirty="0">
                <a:solidFill>
                  <a:srgbClr val="0070C0"/>
                </a:solidFill>
              </a:rPr>
            </a:br>
            <a:r>
              <a:rPr lang="en-US" sz="5000" b="1" dirty="0" err="1">
                <a:solidFill>
                  <a:srgbClr val="0070C0"/>
                </a:solidFill>
              </a:rPr>
              <a:t>Γνωρίζω</a:t>
            </a:r>
            <a:r>
              <a:rPr lang="en-US" sz="5000" b="1" dirty="0">
                <a:solidFill>
                  <a:srgbClr val="0070C0"/>
                </a:solidFill>
              </a:rPr>
              <a:t>, </a:t>
            </a:r>
            <a:r>
              <a:rPr lang="en-US" sz="5000" b="1" dirty="0" err="1">
                <a:solidFill>
                  <a:srgbClr val="0070C0"/>
                </a:solidFill>
              </a:rPr>
              <a:t>Δεν</a:t>
            </a:r>
            <a:r>
              <a:rPr lang="en-US" sz="5000" b="1" dirty="0">
                <a:solidFill>
                  <a:srgbClr val="0070C0"/>
                </a:solidFill>
              </a:rPr>
              <a:t> </a:t>
            </a:r>
            <a:r>
              <a:rPr lang="en-US" sz="5000" b="1" dirty="0" err="1">
                <a:solidFill>
                  <a:srgbClr val="0070C0"/>
                </a:solidFill>
              </a:rPr>
              <a:t>Ξεχνώ</a:t>
            </a:r>
            <a:r>
              <a:rPr lang="en-US" sz="5000" b="1" dirty="0">
                <a:solidFill>
                  <a:srgbClr val="0070C0"/>
                </a:solidFill>
              </a:rPr>
              <a:t>, </a:t>
            </a:r>
            <a:r>
              <a:rPr lang="en-US" sz="5000" b="1" dirty="0" err="1">
                <a:solidFill>
                  <a:srgbClr val="0070C0"/>
                </a:solidFill>
              </a:rPr>
              <a:t>Διεκδικώ</a:t>
            </a:r>
            <a:r>
              <a:rPr lang="en-US" sz="5000" b="1" dirty="0">
                <a:solidFill>
                  <a:srgbClr val="0070C0"/>
                </a:solidFill>
              </a:rPr>
              <a:t>!</a:t>
            </a:r>
          </a:p>
        </p:txBody>
      </p:sp>
      <p:cxnSp>
        <p:nvCxnSpPr>
          <p:cNvPr id="1094" name="Straight Connector 1093">
            <a:extLst>
              <a:ext uri="{FF2B5EF4-FFF2-40B4-BE49-F238E27FC236}">
                <a16:creationId xmlns:a16="http://schemas.microsoft.com/office/drawing/2014/main" id="{A2791DF4-D04C-49C1-8B91-E745F2046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6CF66202-9951-8AD4-43F1-69006943B672}"/>
              </a:ext>
            </a:extLst>
          </p:cNvPr>
          <p:cNvSpPr txBox="1">
            <a:spLocks/>
          </p:cNvSpPr>
          <p:nvPr/>
        </p:nvSpPr>
        <p:spPr>
          <a:xfrm>
            <a:off x="1828849" y="3299487"/>
            <a:ext cx="5657850" cy="198120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br>
              <a:rPr lang="el-GR" sz="3100" b="1" dirty="0"/>
            </a:br>
            <a:r>
              <a:rPr lang="el-GR" sz="3100" b="1" dirty="0">
                <a:solidFill>
                  <a:srgbClr val="0070C0"/>
                </a:solidFill>
              </a:rPr>
              <a:t>2022-23</a:t>
            </a:r>
            <a:endParaRPr lang="en-US" sz="5000" b="1" dirty="0">
              <a:solidFill>
                <a:srgbClr val="0070C0"/>
              </a:solidFill>
            </a:endParaRPr>
          </a:p>
        </p:txBody>
      </p:sp>
      <p:pic>
        <p:nvPicPr>
          <p:cNvPr id="20" name="Picture 2" descr="Play Button Green icon PNG and SVG Vector Free Downloa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1A50DE8-833D-4888-8DDA-8ACE5FC70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05" y="3722191"/>
            <a:ext cx="935832" cy="9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24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4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27371" y="2679519"/>
            <a:ext cx="16838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237747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9" name="Group 3098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3100" name="Rectangle 3099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01" name="Group 3100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3102" name="Picture 3101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3103" name="Rectangle 3102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104" name="Picture 3103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05" name="Picture 3104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7143" y="982132"/>
            <a:ext cx="4478466" cy="130386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altLang="en-US" sz="2400" dirty="0">
                <a:latin typeface="Arial" panose="020B0604020202020204" pitchFamily="34" charset="0"/>
              </a:rPr>
              <a:t>Έτσι λέγονται</a:t>
            </a:r>
            <a:br>
              <a:rPr lang="el-GR" altLang="en-US" sz="2400" dirty="0">
                <a:latin typeface="Arial" panose="020B0604020202020204" pitchFamily="34" charset="0"/>
              </a:rPr>
            </a:br>
            <a:r>
              <a:rPr lang="el-GR" altLang="en-US" sz="2400" dirty="0">
                <a:latin typeface="Arial" panose="020B0604020202020204" pitchFamily="34" charset="0"/>
              </a:rPr>
              <a:t> όσοι έμειναν στα σπίτια τους όταν τους έδιωξαν οι Τούρκοι; </a:t>
            </a:r>
          </a:p>
        </p:txBody>
      </p:sp>
      <p:sp>
        <p:nvSpPr>
          <p:cNvPr id="3107" name="Rectangle 3106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Έμειναν 345 εγκλωβισμένοι - Οι πιο πολλοί στο Ριζοκάρπασο">
            <a:extLst>
              <a:ext uri="{FF2B5EF4-FFF2-40B4-BE49-F238E27FC236}">
                <a16:creationId xmlns:a16="http://schemas.microsoft.com/office/drawing/2014/main" id="{8B068F34-4651-D7B0-3E3D-E94BC986F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8" r="28227" b="1"/>
          <a:stretch/>
        </p:blipFill>
        <p:spPr bwMode="auto">
          <a:xfrm>
            <a:off x="1059512" y="1410208"/>
            <a:ext cx="29076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09" name="Straight Connector 3108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809" y="2556932"/>
            <a:ext cx="3601638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altLang="en-US" b="1" dirty="0">
              <a:latin typeface="Comic Sans MS" panose="030F0702030302020204" pitchFamily="66" charset="0"/>
            </a:endParaRPr>
          </a:p>
          <a:p>
            <a:r>
              <a:rPr lang="el-GR" altLang="en-US" b="1" dirty="0">
                <a:latin typeface="Comic Sans MS" panose="030F0702030302020204" pitchFamily="66" charset="0"/>
                <a:hlinkClick r:id="rId6" action="ppaction://hlinksldjump"/>
              </a:rPr>
              <a:t>Εγκλωβισμένοι</a:t>
            </a:r>
            <a:endParaRPr lang="el-GR" dirty="0">
              <a:latin typeface="Comic Sans MS" panose="030F0702030302020204" pitchFamily="66" charset="0"/>
            </a:endParaRPr>
          </a:p>
          <a:p>
            <a:r>
              <a:rPr lang="el-GR" altLang="en-US" b="1" dirty="0">
                <a:latin typeface="Comic Sans MS" panose="030F0702030302020204" pitchFamily="66" charset="0"/>
                <a:hlinkClick r:id="rId7" action="ppaction://hlinksldjump"/>
              </a:rPr>
              <a:t>Αγνοούμενοι</a:t>
            </a:r>
            <a:r>
              <a:rPr lang="el-GR" altLang="en-US" b="1" dirty="0">
                <a:latin typeface="Comic Sans MS" panose="030F0702030302020204" pitchFamily="66" charset="0"/>
              </a:rPr>
              <a:t> </a:t>
            </a:r>
          </a:p>
          <a:p>
            <a:r>
              <a:rPr lang="el-GR" altLang="en-US" b="1" dirty="0">
                <a:latin typeface="Comic Sans MS" panose="030F0702030302020204" pitchFamily="66" charset="0"/>
                <a:hlinkClick r:id="rId7" action="ppaction://hlinksldjump"/>
              </a:rPr>
              <a:t>Πρόσφυγες</a:t>
            </a:r>
            <a:endParaRPr lang="el-GR" altLang="en-US" b="1" dirty="0">
              <a:latin typeface="Comic Sans MS" panose="030F0702030302020204" pitchFamily="66" charset="0"/>
            </a:endParaRPr>
          </a:p>
          <a:p>
            <a:r>
              <a:rPr lang="el-GR" altLang="en-US" b="1" dirty="0">
                <a:latin typeface="Comic Sans MS" panose="030F0702030302020204" pitchFamily="66" charset="0"/>
                <a:hlinkClick r:id="rId7" action="ppaction://hlinksldjump"/>
              </a:rPr>
              <a:t>Ελεύθεροι</a:t>
            </a:r>
            <a:endParaRPr lang="el-GR" altLang="en-US" b="1" dirty="0">
              <a:latin typeface="Comic Sans MS" panose="030F0702030302020204" pitchFamily="66" charset="0"/>
            </a:endParaRPr>
          </a:p>
          <a:p>
            <a:endParaRPr lang="el-GR" dirty="0"/>
          </a:p>
          <a:p>
            <a:endParaRPr lang="en-US" dirty="0"/>
          </a:p>
          <a:p>
            <a:pPr marL="0" indent="0">
              <a:buNone/>
            </a:pPr>
            <a:endParaRPr lang="el-GR" dirty="0"/>
          </a:p>
          <a:p>
            <a:endParaRPr lang="el-GR" dirty="0">
              <a:hlinkClick r:id="" action="ppaction://noaction"/>
            </a:endParaRPr>
          </a:p>
          <a:p>
            <a:pPr marL="0" indent="0">
              <a:buNone/>
            </a:pPr>
            <a:endParaRPr lang="el-GR" dirty="0">
              <a:hlinkClick r:id="" action="ppaction://noaction"/>
            </a:endParaRPr>
          </a:p>
          <a:p>
            <a:pPr marL="0" indent="0">
              <a:buNone/>
            </a:pPr>
            <a:endParaRPr lang="el-GR" dirty="0">
              <a:hlinkClick r:id="" action="ppaction://noaction"/>
            </a:endParaRPr>
          </a:p>
        </p:txBody>
      </p:sp>
      <p:sp>
        <p:nvSpPr>
          <p:cNvPr id="8" name="Content Placeholder 2">
            <a:hlinkClick r:id="" action="ppaction://noaction"/>
          </p:cNvPr>
          <p:cNvSpPr txBox="1">
            <a:spLocks/>
          </p:cNvSpPr>
          <p:nvPr/>
        </p:nvSpPr>
        <p:spPr>
          <a:xfrm>
            <a:off x="3307209" y="2290900"/>
            <a:ext cx="1859152" cy="4800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35566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4" y="2653393"/>
            <a:ext cx="16154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220130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4" y="2686050"/>
            <a:ext cx="18295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pic>
        <p:nvPicPr>
          <p:cNvPr id="5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82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25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4104" name="Rectangle 4103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05" name="Group 4104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106" name="Picture 4105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107" name="Rectangle 4106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108" name="Picture 4107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109" name="Picture 4108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7143" y="982132"/>
            <a:ext cx="447846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altLang="en-US" sz="2200" dirty="0">
                <a:latin typeface="Arial" panose="020B0604020202020204" pitchFamily="34" charset="0"/>
              </a:rPr>
              <a:t>Έτσι λέγονται όσοι αναγκάστηκαν να φύγουν από τα σπίτια τους όταν έγινε η τουρκική εισβολή:</a:t>
            </a:r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Ανθρωπιστική καταστροφή στην Κύπρο | Η ΚΑΘΗΜΕΡΙΝΗ">
            <a:extLst>
              <a:ext uri="{FF2B5EF4-FFF2-40B4-BE49-F238E27FC236}">
                <a16:creationId xmlns:a16="http://schemas.microsoft.com/office/drawing/2014/main" id="{A6F4C735-BEB8-C1FE-18B0-0C08FBE35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6" r="24993"/>
          <a:stretch/>
        </p:blipFill>
        <p:spPr bwMode="auto">
          <a:xfrm>
            <a:off x="1059512" y="1410208"/>
            <a:ext cx="29076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3" name="Straight Connector 4112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809" y="2556932"/>
            <a:ext cx="3601638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altLang="en-US" b="1" dirty="0">
              <a:latin typeface="Comic Sans MS" panose="030F0702030302020204" pitchFamily="66" charset="0"/>
            </a:endParaRPr>
          </a:p>
          <a:p>
            <a:r>
              <a:rPr lang="el-GR" altLang="en-US" b="1" dirty="0">
                <a:latin typeface="Comic Sans MS" panose="030F0702030302020204" pitchFamily="66" charset="0"/>
                <a:hlinkClick r:id="rId6" action="ppaction://hlinksldjump"/>
              </a:rPr>
              <a:t>Εγκλωβισμένοι</a:t>
            </a:r>
            <a:endParaRPr lang="el-GR" dirty="0">
              <a:latin typeface="Comic Sans MS" panose="030F0702030302020204" pitchFamily="66" charset="0"/>
            </a:endParaRPr>
          </a:p>
          <a:p>
            <a:r>
              <a:rPr lang="el-GR" altLang="en-US" b="1" dirty="0">
                <a:latin typeface="Comic Sans MS" panose="030F0702030302020204" pitchFamily="66" charset="0"/>
                <a:hlinkClick r:id="rId6" action="ppaction://hlinksldjump"/>
              </a:rPr>
              <a:t>Αγνοούμενοι</a:t>
            </a:r>
            <a:r>
              <a:rPr lang="el-GR" altLang="en-US" b="1" dirty="0">
                <a:latin typeface="Comic Sans MS" panose="030F0702030302020204" pitchFamily="66" charset="0"/>
              </a:rPr>
              <a:t> </a:t>
            </a:r>
          </a:p>
          <a:p>
            <a:r>
              <a:rPr lang="el-GR" altLang="en-US" b="1" dirty="0">
                <a:latin typeface="Comic Sans MS" panose="030F0702030302020204" pitchFamily="66" charset="0"/>
                <a:hlinkClick r:id="rId6" action="ppaction://hlinksldjump"/>
              </a:rPr>
              <a:t>Μετανάστες</a:t>
            </a:r>
            <a:endParaRPr lang="el-GR" altLang="en-US" b="1" dirty="0">
              <a:latin typeface="Comic Sans MS" panose="030F0702030302020204" pitchFamily="66" charset="0"/>
            </a:endParaRPr>
          </a:p>
          <a:p>
            <a:r>
              <a:rPr lang="el-GR" altLang="en-US" b="1" dirty="0">
                <a:latin typeface="Comic Sans MS" panose="030F0702030302020204" pitchFamily="66" charset="0"/>
                <a:hlinkClick r:id="rId7" action="ppaction://hlinksldjump"/>
              </a:rPr>
              <a:t>Πρόσφυγες</a:t>
            </a:r>
            <a:endParaRPr lang="el-GR" altLang="en-US" b="1" dirty="0">
              <a:latin typeface="Comic Sans MS" panose="030F0702030302020204" pitchFamily="66" charset="0"/>
            </a:endParaRPr>
          </a:p>
          <a:p>
            <a:endParaRPr lang="el-GR" altLang="en-US" b="1" dirty="0">
              <a:latin typeface="Comic Sans MS" panose="030F0702030302020204" pitchFamily="66" charset="0"/>
            </a:endParaRPr>
          </a:p>
          <a:p>
            <a:endParaRPr lang="el-GR" dirty="0"/>
          </a:p>
          <a:p>
            <a:endParaRPr lang="en-US" dirty="0"/>
          </a:p>
          <a:p>
            <a:pPr marL="0" indent="0">
              <a:buNone/>
            </a:pPr>
            <a:endParaRPr lang="el-GR" dirty="0"/>
          </a:p>
          <a:p>
            <a:endParaRPr lang="el-GR" dirty="0">
              <a:hlinkClick r:id="" action="ppaction://noaction"/>
            </a:endParaRPr>
          </a:p>
          <a:p>
            <a:pPr marL="0" indent="0">
              <a:buNone/>
            </a:pPr>
            <a:endParaRPr lang="el-GR" dirty="0">
              <a:hlinkClick r:id="" action="ppaction://noaction"/>
            </a:endParaRPr>
          </a:p>
          <a:p>
            <a:pPr marL="0" indent="0">
              <a:buNone/>
            </a:pPr>
            <a:endParaRPr lang="el-GR" dirty="0">
              <a:hlinkClick r:id="" action="ppaction://noaction"/>
            </a:endParaRPr>
          </a:p>
        </p:txBody>
      </p:sp>
      <p:sp>
        <p:nvSpPr>
          <p:cNvPr id="8" name="Content Placeholder 2">
            <a:hlinkClick r:id="" action="ppaction://noaction"/>
          </p:cNvPr>
          <p:cNvSpPr txBox="1">
            <a:spLocks/>
          </p:cNvSpPr>
          <p:nvPr/>
        </p:nvSpPr>
        <p:spPr>
          <a:xfrm>
            <a:off x="3307209" y="2290900"/>
            <a:ext cx="1859152" cy="4800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44589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4" y="2686050"/>
            <a:ext cx="18295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pic>
        <p:nvPicPr>
          <p:cNvPr id="6" name="Picture 6" descr="Image result for right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48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29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3911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226325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4" name="Group 5163">
            <a:extLst>
              <a:ext uri="{FF2B5EF4-FFF2-40B4-BE49-F238E27FC236}">
                <a16:creationId xmlns:a16="http://schemas.microsoft.com/office/drawing/2014/main" id="{4CD981C6-3EC5-4C3F-97F0-FE195DDA3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5165" name="Rectangle 5164">
              <a:extLst>
                <a:ext uri="{FF2B5EF4-FFF2-40B4-BE49-F238E27FC236}">
                  <a16:creationId xmlns:a16="http://schemas.microsoft.com/office/drawing/2014/main" id="{093D8CF8-345C-4770-ACE7-5B9922492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66" name="Group 5165">
              <a:extLst>
                <a:ext uri="{FF2B5EF4-FFF2-40B4-BE49-F238E27FC236}">
                  <a16:creationId xmlns:a16="http://schemas.microsoft.com/office/drawing/2014/main" id="{71AADDD6-E336-430F-A143-E1449FFBD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167" name="Picture 5166">
                <a:extLst>
                  <a:ext uri="{FF2B5EF4-FFF2-40B4-BE49-F238E27FC236}">
                    <a16:creationId xmlns:a16="http://schemas.microsoft.com/office/drawing/2014/main" id="{D3D05261-D481-47F2-AC96-E7DCF933D2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168" name="Rectangle 5167">
                <a:extLst>
                  <a:ext uri="{FF2B5EF4-FFF2-40B4-BE49-F238E27FC236}">
                    <a16:creationId xmlns:a16="http://schemas.microsoft.com/office/drawing/2014/main" id="{A64A2D2E-27E9-4C54-AD41-D18C3AE90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5169" name="Picture 5168">
                <a:extLst>
                  <a:ext uri="{FF2B5EF4-FFF2-40B4-BE49-F238E27FC236}">
                    <a16:creationId xmlns:a16="http://schemas.microsoft.com/office/drawing/2014/main" id="{73335F48-A05B-443B-AB98-E17241148C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5170" name="Picture 5169">
                <a:extLst>
                  <a:ext uri="{FF2B5EF4-FFF2-40B4-BE49-F238E27FC236}">
                    <a16:creationId xmlns:a16="http://schemas.microsoft.com/office/drawing/2014/main" id="{4B1A363B-5FCE-4BA3-86EA-4A95DF5B3F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09" y="982132"/>
            <a:ext cx="3601638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altLang="en-US" sz="1900" b="1">
                <a:latin typeface="Arial" panose="020B0604020202020204" pitchFamily="34" charset="0"/>
              </a:rPr>
              <a:t>Έτσι λέγονται αυτοί που χάθηκαν μετά την τουρκική εισβολή και δε μάθαμε αν ζουν ή αν πέθαναν</a:t>
            </a:r>
            <a:endParaRPr lang="en-US" altLang="en-US" sz="1900" b="1">
              <a:latin typeface="Arial" panose="020B0604020202020204" pitchFamily="34" charset="0"/>
            </a:endParaRPr>
          </a:p>
        </p:txBody>
      </p:sp>
      <p:sp>
        <p:nvSpPr>
          <p:cNvPr id="5172" name="Rectangle 5171">
            <a:extLst>
              <a:ext uri="{FF2B5EF4-FFF2-40B4-BE49-F238E27FC236}">
                <a16:creationId xmlns:a16="http://schemas.microsoft.com/office/drawing/2014/main" id="{56202298-0030-4CC3-9BE1-94DE4227F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Μαρτυρία Τούρκου που μετείχε στην εισβολή στην Κύπρο το 1974: «Ετσι  εκτελέσαμε 4 Ελληνοκύπριους αιχμάλωτους» | ΥΔΡΟΓΕΙΟΣ 106,9 FM">
            <a:extLst>
              <a:ext uri="{FF2B5EF4-FFF2-40B4-BE49-F238E27FC236}">
                <a16:creationId xmlns:a16="http://schemas.microsoft.com/office/drawing/2014/main" id="{7AF0F7F2-46B7-8356-E206-A6E598BEC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253" y="2062114"/>
            <a:ext cx="3240546" cy="230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74" name="Straight Connector 5173">
            <a:extLst>
              <a:ext uri="{FF2B5EF4-FFF2-40B4-BE49-F238E27FC236}">
                <a16:creationId xmlns:a16="http://schemas.microsoft.com/office/drawing/2014/main" id="{23E9AB96-F9B3-463D-BA23-961C1B0E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809" y="2556932"/>
            <a:ext cx="3601638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altLang="en-US" b="1" dirty="0">
              <a:latin typeface="Comic Sans MS" panose="030F0702030302020204" pitchFamily="66" charset="0"/>
            </a:endParaRPr>
          </a:p>
          <a:p>
            <a:r>
              <a:rPr lang="el-GR" altLang="en-US" b="1" dirty="0">
                <a:latin typeface="Comic Sans MS" panose="030F0702030302020204" pitchFamily="66" charset="0"/>
                <a:hlinkClick r:id="rId6" action="ppaction://hlinksldjump"/>
              </a:rPr>
              <a:t>Εγκλωβισμένοι</a:t>
            </a:r>
            <a:endParaRPr lang="el-GR" dirty="0">
              <a:latin typeface="Comic Sans MS" panose="030F0702030302020204" pitchFamily="66" charset="0"/>
            </a:endParaRPr>
          </a:p>
          <a:p>
            <a:r>
              <a:rPr lang="el-GR" altLang="en-US" b="1" dirty="0">
                <a:latin typeface="Comic Sans MS" panose="030F0702030302020204" pitchFamily="66" charset="0"/>
                <a:hlinkClick r:id="rId7" action="ppaction://hlinksldjump"/>
              </a:rPr>
              <a:t>Αγνοούμενοι </a:t>
            </a:r>
            <a:endParaRPr lang="el-GR" altLang="en-US" b="1" dirty="0">
              <a:latin typeface="Comic Sans MS" panose="030F0702030302020204" pitchFamily="66" charset="0"/>
            </a:endParaRPr>
          </a:p>
          <a:p>
            <a:r>
              <a:rPr lang="el-GR" altLang="en-US" b="1" dirty="0">
                <a:latin typeface="Comic Sans MS" panose="030F0702030302020204" pitchFamily="66" charset="0"/>
                <a:hlinkClick r:id="rId6" action="ppaction://hlinksldjump"/>
              </a:rPr>
              <a:t>Πρόσφυγες</a:t>
            </a:r>
            <a:endParaRPr lang="el-GR" altLang="en-US" b="1" dirty="0">
              <a:latin typeface="Comic Sans MS" panose="030F0702030302020204" pitchFamily="66" charset="0"/>
            </a:endParaRPr>
          </a:p>
          <a:p>
            <a:r>
              <a:rPr lang="el-GR" altLang="en-US" b="1" dirty="0">
                <a:latin typeface="Comic Sans MS" panose="030F0702030302020204" pitchFamily="66" charset="0"/>
                <a:hlinkClick r:id="rId6" action="ppaction://hlinksldjump"/>
              </a:rPr>
              <a:t>Μετανάστες</a:t>
            </a:r>
            <a:endParaRPr lang="el-GR" altLang="en-US" b="1" dirty="0">
              <a:latin typeface="Comic Sans MS" panose="030F0702030302020204" pitchFamily="66" charset="0"/>
            </a:endParaRPr>
          </a:p>
          <a:p>
            <a:endParaRPr lang="el-GR" dirty="0"/>
          </a:p>
          <a:p>
            <a:endParaRPr lang="en-US" dirty="0"/>
          </a:p>
          <a:p>
            <a:pPr marL="0" indent="0">
              <a:buNone/>
            </a:pPr>
            <a:endParaRPr lang="el-GR" dirty="0"/>
          </a:p>
          <a:p>
            <a:endParaRPr lang="el-GR" dirty="0">
              <a:hlinkClick r:id="" action="ppaction://noaction"/>
            </a:endParaRPr>
          </a:p>
          <a:p>
            <a:pPr marL="0" indent="0">
              <a:buNone/>
            </a:pPr>
            <a:endParaRPr lang="el-GR" dirty="0">
              <a:hlinkClick r:id="" action="ppaction://noaction"/>
            </a:endParaRPr>
          </a:p>
          <a:p>
            <a:pPr marL="0" indent="0">
              <a:buNone/>
            </a:pPr>
            <a:endParaRPr lang="el-GR" dirty="0">
              <a:hlinkClick r:id="" action="ppaction://noaction"/>
            </a:endParaRPr>
          </a:p>
        </p:txBody>
      </p:sp>
      <p:sp>
        <p:nvSpPr>
          <p:cNvPr id="8" name="Content Placeholder 2">
            <a:hlinkClick r:id="" action="ppaction://noaction"/>
          </p:cNvPr>
          <p:cNvSpPr txBox="1">
            <a:spLocks/>
          </p:cNvSpPr>
          <p:nvPr/>
        </p:nvSpPr>
        <p:spPr>
          <a:xfrm>
            <a:off x="3307209" y="2290900"/>
            <a:ext cx="1859152" cy="4800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12416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4" y="2686050"/>
            <a:ext cx="17525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4692712" cy="344499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82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6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3911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401378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90334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l-GR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Πότε έγινε η τουρκική εισβολή;</a:t>
            </a:r>
            <a:endParaRPr lang="en-US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2425148"/>
            <a:ext cx="3638551" cy="3074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28 Οκτωβρίου 1940</a:t>
            </a:r>
            <a:endParaRPr lang="el-GR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 Νοεμβρίου 1983</a:t>
            </a:r>
            <a:endParaRPr lang="el-GR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 Ιουλίου 1974</a:t>
            </a:r>
            <a:endParaRPr lang="el-GR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25 Μαρτίου 1821</a:t>
            </a:r>
            <a:endParaRPr lang="el-GR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Picture 4" descr="Το &amp;#39;&amp;#39;ΔΕΝ ΞΕΧΝΩ&amp;#39;&amp;#39; ξεχάστηκε. Πάμε για &amp;#39;&amp;#39;νέο ρεαλισμό&amp;#39;&amp;#39; των &amp;#39;&amp;#39;προθύμων&amp;#39;&amp;#39;  Κυπρίων... - ΜΕΡΟΣ Γ&amp;#39; - Infognomon Politics">
            <a:extLst>
              <a:ext uri="{FF2B5EF4-FFF2-40B4-BE49-F238E27FC236}">
                <a16:creationId xmlns:a16="http://schemas.microsoft.com/office/drawing/2014/main" id="{BCB09813-9319-D75A-DBF4-062AA86A3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51" y="2568156"/>
            <a:ext cx="3957250" cy="2653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58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3"/>
            <a:ext cx="7886700" cy="569479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l-GR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Έτσι λέγονται τα μέρη που μας κρατούν οι Τούρκοι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4483" y="1700573"/>
            <a:ext cx="1445559" cy="4091958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4705753" y="2331885"/>
            <a:ext cx="348409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2" action="ppaction://hlinksldjump"/>
              </a:rPr>
              <a:t>Ελεύθερα</a:t>
            </a:r>
            <a:endParaRPr lang="el-GR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3" action="ppaction://hlinksldjump"/>
              </a:rPr>
              <a:t>Κατεχόμενα</a:t>
            </a:r>
            <a:endParaRPr lang="el-GR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2" action="ppaction://hlinksldjump"/>
              </a:rPr>
              <a:t>Γειτονικό κράτος</a:t>
            </a:r>
            <a:endParaRPr lang="el-GR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n-US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2" action="ppaction://hlinksldjump"/>
              </a:rPr>
              <a:t>εγκλωβισμένα μέρη</a:t>
            </a:r>
            <a:endParaRPr lang="el-GR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l-GR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100" dirty="0"/>
          </a:p>
        </p:txBody>
      </p:sp>
      <p:pic>
        <p:nvPicPr>
          <p:cNvPr id="6146" name="Picture 2" descr="ΚΥΠΡΟΣ: 46 χρόνια μετά την εισβολή του Αττίλα η Μεγαλόνησος ζητά δικαίωση -  Τεράστια η καταστροφή μνημείων από τους Τούρκους στα Κατεχόμενα - Ορθοδοξία  News Agency">
            <a:extLst>
              <a:ext uri="{FF2B5EF4-FFF2-40B4-BE49-F238E27FC236}">
                <a16:creationId xmlns:a16="http://schemas.microsoft.com/office/drawing/2014/main" id="{0A1515E0-7D08-DC8B-A7E5-9F9D3AD8C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26" y="2331885"/>
            <a:ext cx="3444241" cy="258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8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5" y="2686050"/>
            <a:ext cx="20051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82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05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4" y="2653393"/>
            <a:ext cx="16067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365084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28" name="Rectangle 27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b="1"/>
              <a:t>Ποιο είναι το μοναστήρι στη φωτογραφία;</a:t>
            </a:r>
            <a:endParaRPr lang="en-US" sz="2800" b="1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6BAF78-005C-7A4E-A8FB-3BDA1B637A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0" r="6015" b="2"/>
          <a:stretch/>
        </p:blipFill>
        <p:spPr bwMode="auto">
          <a:xfrm>
            <a:off x="1059512" y="1410208"/>
            <a:ext cx="3959083" cy="3858780"/>
          </a:xfrm>
          <a:prstGeom prst="rect">
            <a:avLst/>
          </a:prstGeom>
          <a:noFill/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8E126D-6A9A-2587-3F98-0A9737B5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868" y="2556932"/>
            <a:ext cx="2520578" cy="331893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/>
            <a:r>
              <a:rPr lang="el-GR" dirty="0">
                <a:hlinkClick r:id="rId6" action="ppaction://hlinksldjump"/>
              </a:rPr>
              <a:t>Η μονή του Αποστόλου Ανδρέα</a:t>
            </a:r>
            <a:endParaRPr lang="en-US" dirty="0"/>
          </a:p>
          <a:p>
            <a:pPr marL="285750" indent="-285750"/>
            <a:endParaRPr lang="en-US" dirty="0"/>
          </a:p>
          <a:p>
            <a:pPr marL="285750" indent="-285750"/>
            <a:r>
              <a:rPr lang="el-GR" dirty="0">
                <a:hlinkClick r:id="rId7" action="ppaction://hlinksldjump"/>
              </a:rPr>
              <a:t>Η μονή του Αγίου Ιλαρίωνα</a:t>
            </a:r>
            <a:endParaRPr lang="en-US" dirty="0"/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4" y="2686050"/>
            <a:ext cx="19616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82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87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5283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358920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1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25" name="Rectangle 12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b="1"/>
              <a:t>Ποιο είναι το κάστρο στη φωτογραφία;</a:t>
            </a:r>
            <a:endParaRPr lang="en-US" sz="2800" b="1" dirty="0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C35F9-1985-336B-C189-9E3DFC7E80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8" r="14895" b="2"/>
          <a:stretch/>
        </p:blipFill>
        <p:spPr bwMode="auto">
          <a:xfrm>
            <a:off x="1059512" y="1410208"/>
            <a:ext cx="3959083" cy="3858780"/>
          </a:xfrm>
          <a:prstGeom prst="rect">
            <a:avLst/>
          </a:prstGeom>
          <a:noFill/>
        </p:spPr>
      </p:pic>
      <p:cxnSp>
        <p:nvCxnSpPr>
          <p:cNvPr id="27" name="Straight Connector 21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8E126D-6A9A-2587-3F98-0A9737B5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868" y="2556932"/>
            <a:ext cx="2520578" cy="331893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/>
            <a:r>
              <a:rPr lang="el-GR" dirty="0">
                <a:hlinkClick r:id="rId6" action="ppaction://hlinksldjump"/>
              </a:rPr>
              <a:t>Το κάστρο της Κερύνειας</a:t>
            </a:r>
            <a:endParaRPr lang="en-US" dirty="0"/>
          </a:p>
          <a:p>
            <a:pPr marL="285750" indent="-285750"/>
            <a:endParaRPr lang="en-US" dirty="0"/>
          </a:p>
          <a:p>
            <a:pPr marL="285750" indent="-285750"/>
            <a:r>
              <a:rPr lang="el-GR" dirty="0">
                <a:hlinkClick r:id="rId7" action="ppaction://hlinksldjump"/>
              </a:rPr>
              <a:t>Το κάστρο Βουφαβέντο </a:t>
            </a:r>
            <a:endParaRPr lang="en-US" dirty="0"/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8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5" y="2686050"/>
            <a:ext cx="15087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4849466" cy="344499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555" y="2490257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40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3911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22615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b="1"/>
              <a:t>Ποιο είναι το κάστρο στη φωτογραφία;</a:t>
            </a:r>
            <a:endParaRPr lang="en-US" sz="28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outdoor, grass, rock, nature&#10;&#10;Description automatically generated">
            <a:extLst>
              <a:ext uri="{FF2B5EF4-FFF2-40B4-BE49-F238E27FC236}">
                <a16:creationId xmlns:a16="http://schemas.microsoft.com/office/drawing/2014/main" id="{4323FE22-1538-EBF2-FADB-5796ECAB35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8" r="10575" b="3"/>
          <a:stretch/>
        </p:blipFill>
        <p:spPr bwMode="auto">
          <a:xfrm>
            <a:off x="1059512" y="1410208"/>
            <a:ext cx="3959083" cy="3858780"/>
          </a:xfrm>
          <a:prstGeom prst="rect">
            <a:avLst/>
          </a:prstGeom>
          <a:noFill/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8E126D-6A9A-2587-3F98-0A9737B5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868" y="2556932"/>
            <a:ext cx="2520578" cy="331893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/>
            <a:r>
              <a:rPr lang="el-GR" dirty="0">
                <a:hlinkClick r:id="rId6" action="ppaction://hlinksldjump"/>
              </a:rPr>
              <a:t>Το κάστρο της Κερύνειας</a:t>
            </a:r>
            <a:endParaRPr lang="en-US" dirty="0"/>
          </a:p>
          <a:p>
            <a:pPr marL="285750" indent="-285750"/>
            <a:endParaRPr lang="en-US" dirty="0"/>
          </a:p>
          <a:p>
            <a:pPr marL="285750" indent="-285750"/>
            <a:r>
              <a:rPr lang="el-GR" dirty="0">
                <a:hlinkClick r:id="rId7" action="ppaction://hlinksldjump"/>
              </a:rPr>
              <a:t>Το κάστρο Βουφαβέντο </a:t>
            </a:r>
            <a:endParaRPr lang="en-US" dirty="0"/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4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5473148" y="3198167"/>
            <a:ext cx="306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>
                <a:hlinkClick r:id="rId4" action="ppaction://hlinksldjump"/>
              </a:rPr>
              <a:t>Επόμενη Διαφάνεια</a:t>
            </a:r>
            <a:endParaRPr lang="el-GR" sz="2400" b="1" dirty="0"/>
          </a:p>
        </p:txBody>
      </p:sp>
      <p:pic>
        <p:nvPicPr>
          <p:cNvPr id="1030" name="Picture 6" descr="Image result for right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21" y="2497788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06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4" y="2686050"/>
            <a:ext cx="17177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4684004" cy="344499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82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34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3911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274424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b="1" dirty="0"/>
              <a:t>Τι δείχνει η φωτογραφία;</a:t>
            </a:r>
            <a:endParaRPr lang="en-US" sz="28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0EBB6-E7F8-1FF2-D827-BFA30F6F77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3" r="279" b="-1"/>
          <a:stretch/>
        </p:blipFill>
        <p:spPr bwMode="auto">
          <a:xfrm>
            <a:off x="1059512" y="1410208"/>
            <a:ext cx="3959083" cy="3858780"/>
          </a:xfrm>
          <a:prstGeom prst="rect">
            <a:avLst/>
          </a:prstGeom>
          <a:noFill/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8E126D-6A9A-2587-3F98-0A9737B5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868" y="2556932"/>
            <a:ext cx="2520578" cy="305036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/>
            <a:r>
              <a:rPr lang="el-GR" b="1" dirty="0">
                <a:hlinkClick r:id="rId6" action="ppaction://hlinksldjump"/>
              </a:rPr>
              <a:t>Το κάστρο της Κερύνειας</a:t>
            </a:r>
            <a:endParaRPr lang="el-GR" b="1" dirty="0"/>
          </a:p>
          <a:p>
            <a:pPr marL="0" indent="0">
              <a:buNone/>
            </a:pPr>
            <a:endParaRPr lang="el-GR" b="1" dirty="0"/>
          </a:p>
          <a:p>
            <a:r>
              <a:rPr lang="el-GR" b="1" dirty="0">
                <a:hlinkClick r:id="rId7" action="ppaction://hlinksldjump"/>
              </a:rPr>
              <a:t>Το Αββαείο του Μπελαπάις</a:t>
            </a:r>
            <a:endParaRPr lang="en-GB" b="1" dirty="0"/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5" y="2686050"/>
            <a:ext cx="15087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4588209" cy="344499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82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36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3911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176407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400" b="1"/>
              <a:t>Τι δείχνει η φωτογραφία;</a:t>
            </a:r>
            <a:endParaRPr lang="en-US" sz="3400" b="1"/>
          </a:p>
        </p:txBody>
      </p:sp>
      <p:pic>
        <p:nvPicPr>
          <p:cNvPr id="8194" name="Picture 2" descr="Το μικρό γραφικό Λιμάνι της Κερύνειας - Ένα γοητευτικό μεσογειακό τοπίο!">
            <a:extLst>
              <a:ext uri="{FF2B5EF4-FFF2-40B4-BE49-F238E27FC236}">
                <a16:creationId xmlns:a16="http://schemas.microsoft.com/office/drawing/2014/main" id="{9756C601-8858-6B58-925D-2B247A063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9" r="22854" b="2"/>
          <a:stretch/>
        </p:blipFill>
        <p:spPr bwMode="auto">
          <a:xfrm>
            <a:off x="1059512" y="1410208"/>
            <a:ext cx="3959083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8E126D-6A9A-2587-3F98-0A9737B5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868" y="2556932"/>
            <a:ext cx="2520578" cy="305037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/>
            <a:r>
              <a:rPr lang="el-GR" b="1" dirty="0">
                <a:hlinkClick r:id="rId3" action="ppaction://hlinksldjump"/>
              </a:rPr>
              <a:t>Το λιμανάκι της Κερύνειας</a:t>
            </a:r>
            <a:endParaRPr lang="el-GR" b="1" dirty="0"/>
          </a:p>
          <a:p>
            <a:pPr marL="0" indent="0">
              <a:buNone/>
            </a:pPr>
            <a:endParaRPr lang="el-GR" b="1" dirty="0"/>
          </a:p>
          <a:p>
            <a:r>
              <a:rPr lang="el-GR" b="1" dirty="0">
                <a:hlinkClick r:id="rId4" action="ppaction://hlinksldjump"/>
              </a:rPr>
              <a:t>Το λιμανάκι της Πάφου </a:t>
            </a:r>
            <a:endParaRPr lang="en-GB" b="1" dirty="0"/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91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5" y="2686050"/>
            <a:ext cx="15087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4579501" cy="344499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82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1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3911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129106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9" name="Group 8198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8200" name="Rectangle 8199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01" name="Group 8200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8202" name="Picture 8201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8203" name="Rectangle 8202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8204" name="Picture 8203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8205" name="Picture 8204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8207" name="Rectangle 8206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09" name="Straight Connector 8208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8E126D-6A9A-2587-3F98-0A9737B5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757" y="2556934"/>
            <a:ext cx="2520578" cy="305037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l-GR" sz="2800" b="1" dirty="0"/>
              <a:t>Είσαι ξεφτέρι!</a:t>
            </a:r>
          </a:p>
          <a:p>
            <a:pPr marL="0" indent="0" algn="ctr">
              <a:buNone/>
            </a:pPr>
            <a:r>
              <a:rPr lang="el-GR" sz="2800" b="1" dirty="0"/>
              <a:t>ΜΠΡΑΒΟ!</a:t>
            </a:r>
            <a:endParaRPr lang="en-US" sz="2800" b="1" dirty="0"/>
          </a:p>
        </p:txBody>
      </p:sp>
      <p:pic>
        <p:nvPicPr>
          <p:cNvPr id="3074" name="Picture 2" descr="διακρίσεις-Βραβεία">
            <a:extLst>
              <a:ext uri="{FF2B5EF4-FFF2-40B4-BE49-F238E27FC236}">
                <a16:creationId xmlns:a16="http://schemas.microsoft.com/office/drawing/2014/main" id="{F997EA7A-EF67-38E2-C40A-16ADA59B0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97" y="1090414"/>
            <a:ext cx="2900983" cy="442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3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3911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25970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90334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l-GR" altLang="en-US" sz="5000" b="1" dirty="0"/>
              <a:t>Ποιες είναι οι κατεχόμενες πόλεις της Κύπρου;</a:t>
            </a:r>
            <a:endParaRPr lang="en-US" alt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905" y="2411896"/>
            <a:ext cx="3914976" cy="33150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2" action="ppaction://hlinksldjump"/>
              </a:rPr>
              <a:t>Κερύνεια, Πάφος</a:t>
            </a:r>
            <a:endParaRPr lang="el-GR" altLang="en-US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2" action="ppaction://hlinksldjump"/>
              </a:rPr>
              <a:t>Αμμόχωστος, Λεμεσός</a:t>
            </a:r>
            <a:endParaRPr lang="el-GR" altLang="en-US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3" action="ppaction://hlinksldjump"/>
              </a:rPr>
              <a:t>Αμμόχωστος, Κερύνεια</a:t>
            </a:r>
            <a:endParaRPr lang="en-US" altLang="en-US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2" action="ppaction://hlinksldjump"/>
              </a:rPr>
              <a:t>Κερύνεια, Λάρνακα</a:t>
            </a:r>
            <a:endParaRPr lang="en-US" altLang="en-US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l-GR" sz="1800" dirty="0"/>
          </a:p>
          <a:p>
            <a:pPr marL="0" indent="0">
              <a:buNone/>
            </a:pPr>
            <a:endParaRPr lang="el-GR" sz="1800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6" name="Picture 2" descr="Κατεχόμενη Κύπρος: Οι Εκτοπισμένες Ελληνικές Κοινότητε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694214"/>
            <a:ext cx="3898255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2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3911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12843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4" y="2686050"/>
            <a:ext cx="18295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pic>
        <p:nvPicPr>
          <p:cNvPr id="6" name="Picture 6" descr="Image result for right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68" y="2482079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99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0" name="Group 208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2091" name="Rectangle 209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92" name="Group 209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093" name="Picture 209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094" name="Rectangle 209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095" name="Picture 209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096" name="Picture 209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09" y="982132"/>
            <a:ext cx="3601638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altLang="en-US" sz="2800" b="1"/>
              <a:t>Ποια είναι η κατεχόμενη οροσειρά της Κύπρου;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  <p:sp>
        <p:nvSpPr>
          <p:cNvPr id="2098" name="Rectangle 209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Πενταδάκτυλος - Βικιπαίδεια">
            <a:extLst>
              <a:ext uri="{FF2B5EF4-FFF2-40B4-BE49-F238E27FC236}">
                <a16:creationId xmlns:a16="http://schemas.microsoft.com/office/drawing/2014/main" id="{60EB31F9-6F05-8B21-2DDA-882DE9EF2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3" r="16132" b="2"/>
          <a:stretch/>
        </p:blipFill>
        <p:spPr bwMode="auto">
          <a:xfrm>
            <a:off x="1059512" y="1410208"/>
            <a:ext cx="29076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05" name="Straight Connector 209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2545" y="2561449"/>
            <a:ext cx="3387757" cy="3318936"/>
          </a:xfrm>
        </p:spPr>
        <p:txBody>
          <a:bodyPr>
            <a:normAutofit/>
          </a:bodyPr>
          <a:lstStyle/>
          <a:p>
            <a:r>
              <a:rPr lang="el-GR" b="1" dirty="0">
                <a:latin typeface="Comic Sans MS" panose="030F0702030302020204" pitchFamily="66" charset="0"/>
                <a:hlinkClick r:id="rId6" action="ppaction://hlinksldjump"/>
              </a:rPr>
              <a:t>Τρόοδος</a:t>
            </a:r>
            <a:endParaRPr lang="el-GR" b="1" dirty="0">
              <a:latin typeface="Comic Sans MS" panose="030F0702030302020204" pitchFamily="66" charset="0"/>
              <a:hlinkClick r:id="" action="ppaction://noaction"/>
            </a:endParaRPr>
          </a:p>
          <a:p>
            <a:r>
              <a:rPr lang="el-GR" b="1" dirty="0">
                <a:latin typeface="Comic Sans MS" panose="030F0702030302020204" pitchFamily="66" charset="0"/>
                <a:hlinkClick r:id="rId6" action="ppaction://hlinksldjump"/>
              </a:rPr>
              <a:t>Μαδαρή</a:t>
            </a:r>
            <a:endParaRPr lang="el-GR" b="1" dirty="0">
              <a:latin typeface="Comic Sans MS" panose="030F0702030302020204" pitchFamily="66" charset="0"/>
              <a:hlinkClick r:id="" action="ppaction://noaction"/>
            </a:endParaRPr>
          </a:p>
          <a:p>
            <a:r>
              <a:rPr lang="el-GR" b="1" dirty="0">
                <a:latin typeface="Comic Sans MS" panose="030F0702030302020204" pitchFamily="66" charset="0"/>
                <a:hlinkClick r:id="rId6" action="ppaction://hlinksldjump"/>
              </a:rPr>
              <a:t>Μαχαιράς</a:t>
            </a:r>
            <a:endParaRPr lang="el-GR" b="1" dirty="0">
              <a:latin typeface="Comic Sans MS" panose="030F0702030302020204" pitchFamily="66" charset="0"/>
              <a:hlinkClick r:id="" action="ppaction://noaction"/>
            </a:endParaRPr>
          </a:p>
          <a:p>
            <a:r>
              <a:rPr lang="el-GR" b="1" dirty="0">
                <a:latin typeface="Comic Sans MS" panose="030F0702030302020204" pitchFamily="66" charset="0"/>
                <a:hlinkClick r:id="rId7" action="ppaction://hlinksldjump"/>
              </a:rPr>
              <a:t>Πενταδάκτυλος</a:t>
            </a:r>
            <a:endParaRPr lang="el-GR" b="1" dirty="0">
              <a:latin typeface="Comic Sans MS" panose="030F0702030302020204" pitchFamily="66" charset="0"/>
              <a:hlinkClick r:id="" action="ppaction://noaction"/>
            </a:endParaRPr>
          </a:p>
          <a:p>
            <a:endParaRPr lang="el-GR" b="1" dirty="0">
              <a:latin typeface="Comic Sans MS" panose="030F0702030302020204" pitchFamily="66" charset="0"/>
              <a:hlinkClick r:id="" action="ppaction://noaction"/>
            </a:endParaRPr>
          </a:p>
          <a:p>
            <a:endParaRPr lang="el-GR" dirty="0">
              <a:hlinkClick r:id="" action="ppaction://noaction"/>
            </a:endParaRPr>
          </a:p>
          <a:p>
            <a:pPr marL="0" indent="0">
              <a:buNone/>
            </a:pPr>
            <a:endParaRPr lang="el-GR" dirty="0">
              <a:hlinkClick r:id="" action="ppaction://noaction"/>
            </a:endParaRPr>
          </a:p>
          <a:p>
            <a:pPr marL="0" indent="0">
              <a:buNone/>
            </a:pPr>
            <a:endParaRPr lang="el-GR" dirty="0">
              <a:hlinkClick r:id="" action="ppaction://noaction"/>
            </a:endParaRPr>
          </a:p>
        </p:txBody>
      </p:sp>
    </p:spTree>
    <p:extLst>
      <p:ext uri="{BB962C8B-B14F-4D97-AF65-F5344CB8AC3E}">
        <p14:creationId xmlns:p14="http://schemas.microsoft.com/office/powerpoint/2010/main" val="382846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4" y="2686050"/>
            <a:ext cx="18295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4570792" cy="344499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82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6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407</TotalTime>
  <Words>315</Words>
  <Application>Microsoft Office PowerPoint</Application>
  <PresentationFormat>On-screen Show (4:3)</PresentationFormat>
  <Paragraphs>127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Comic Sans MS</vt:lpstr>
      <vt:lpstr>Garamond</vt:lpstr>
      <vt:lpstr>Organic</vt:lpstr>
      <vt:lpstr> Δημοτικό Σχολείο Μακεδονίτισσας Α΄  Γνωρίζω, Δεν Ξεχνώ, Διεκδικώ!</vt:lpstr>
      <vt:lpstr>Πότε έγινε η τουρκική εισβολή;</vt:lpstr>
      <vt:lpstr>Σωστό !!!</vt:lpstr>
      <vt:lpstr>Λάθος !!!</vt:lpstr>
      <vt:lpstr>Ποιες είναι οι κατεχόμενες πόλεις της Κύπρου;</vt:lpstr>
      <vt:lpstr>Λάθος !!!</vt:lpstr>
      <vt:lpstr>Σωστό !!!</vt:lpstr>
      <vt:lpstr>Ποια είναι η κατεχόμενη οροσειρά της Κύπρου;</vt:lpstr>
      <vt:lpstr>Σωστό !!!</vt:lpstr>
      <vt:lpstr>Λάθος !!!</vt:lpstr>
      <vt:lpstr>Έτσι λέγονται  όσοι έμειναν στα σπίτια τους όταν τους έδιωξαν οι Τούρκοι; </vt:lpstr>
      <vt:lpstr>Λάθος !!!</vt:lpstr>
      <vt:lpstr>Σωστό !!!</vt:lpstr>
      <vt:lpstr>Έτσι λέγονται όσοι αναγκάστηκαν να φύγουν από τα σπίτια τους όταν έγινε η τουρκική εισβολή:</vt:lpstr>
      <vt:lpstr>Σωστό !!!</vt:lpstr>
      <vt:lpstr>Λάθος !!!</vt:lpstr>
      <vt:lpstr>Έτσι λέγονται αυτοί που χάθηκαν μετά την τουρκική εισβολή και δε μάθαμε αν ζουν ή αν πέθαναν</vt:lpstr>
      <vt:lpstr>Σωστό !!!</vt:lpstr>
      <vt:lpstr>Λάθος !!!</vt:lpstr>
      <vt:lpstr>Έτσι λέγονται τα μέρη που μας κρατούν οι Τούρκοι</vt:lpstr>
      <vt:lpstr>Σωστό !!!</vt:lpstr>
      <vt:lpstr>Λάθος !!!</vt:lpstr>
      <vt:lpstr>Ποιο είναι το μοναστήρι στη φωτογραφία;</vt:lpstr>
      <vt:lpstr>Σωστό !!!</vt:lpstr>
      <vt:lpstr>Λάθος !!!</vt:lpstr>
      <vt:lpstr>Ποιο είναι το κάστρο στη φωτογραφία;</vt:lpstr>
      <vt:lpstr>Σωστό !!!</vt:lpstr>
      <vt:lpstr>Λάθος !!!</vt:lpstr>
      <vt:lpstr>Ποιο είναι το κάστρο στη φωτογραφία;</vt:lpstr>
      <vt:lpstr>Σωστό !!!</vt:lpstr>
      <vt:lpstr>Λάθος !!!</vt:lpstr>
      <vt:lpstr>Τι δείχνει η φωτογραφία;</vt:lpstr>
      <vt:lpstr>Σωστό !!!</vt:lpstr>
      <vt:lpstr>Λάθος !!!</vt:lpstr>
      <vt:lpstr>Τι δείχνει η φωτογραφία;</vt:lpstr>
      <vt:lpstr>Σωστό !!!</vt:lpstr>
      <vt:lpstr>Λάθος !!!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Χαράλαμπος Χαραλάμπους</cp:lastModifiedBy>
  <cp:revision>35</cp:revision>
  <dcterms:created xsi:type="dcterms:W3CDTF">2019-03-02T18:46:38Z</dcterms:created>
  <dcterms:modified xsi:type="dcterms:W3CDTF">2022-11-24T06:20:32Z</dcterms:modified>
</cp:coreProperties>
</file>