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01" r:id="rId9"/>
    <p:sldId id="294" r:id="rId10"/>
    <p:sldId id="266" r:id="rId11"/>
    <p:sldId id="265" r:id="rId12"/>
    <p:sldId id="271" r:id="rId13"/>
    <p:sldId id="272" r:id="rId14"/>
    <p:sldId id="302" r:id="rId15"/>
    <p:sldId id="277" r:id="rId16"/>
    <p:sldId id="278" r:id="rId17"/>
    <p:sldId id="303" r:id="rId18"/>
    <p:sldId id="280" r:id="rId19"/>
    <p:sldId id="281" r:id="rId20"/>
    <p:sldId id="269" r:id="rId21"/>
    <p:sldId id="282" r:id="rId22"/>
    <p:sldId id="283" r:id="rId23"/>
    <p:sldId id="268" r:id="rId24"/>
    <p:sldId id="295" r:id="rId25"/>
    <p:sldId id="284" r:id="rId26"/>
    <p:sldId id="304" r:id="rId27"/>
    <p:sldId id="296" r:id="rId28"/>
    <p:sldId id="286" r:id="rId29"/>
    <p:sldId id="305" r:id="rId30"/>
    <p:sldId id="297" r:id="rId31"/>
    <p:sldId id="288" r:id="rId32"/>
    <p:sldId id="306" r:id="rId33"/>
    <p:sldId id="298" r:id="rId34"/>
    <p:sldId id="290" r:id="rId35"/>
    <p:sldId id="308" r:id="rId36"/>
    <p:sldId id="299" r:id="rId37"/>
    <p:sldId id="292" r:id="rId38"/>
    <p:sldId id="307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53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72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01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06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3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3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01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07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79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60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522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68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5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57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63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27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125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jpe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3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1078" name="Picture 1077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9" name="Rectangle 1078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80" name="Picture 1079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081" name="Picture 1080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083" name="Straight Connector 1082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ΚΥΠΡΟΣ - ΠΕΡΊΠΟΥ 1974: Σφραγίδα που τυπώθηκε στην Κύπρο δείχνει την  τουρκική εισβολή στη μητέρα και τα παιδιά πρόσφυγες, περίπου Εκδοτική Στοκ  Εικόνες - εικόνα από antiquate, agedness: 158453583">
            <a:extLst>
              <a:ext uri="{FF2B5EF4-FFF2-40B4-BE49-F238E27FC236}">
                <a16:creationId xmlns:a16="http://schemas.microsoft.com/office/drawing/2014/main" id="{0C854249-9B6F-7FF7-4EAE-9D154C01D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 b="1136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8583DFEB-5151-4660-89D5-CFF22B7D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51962" y="0"/>
            <a:ext cx="5856119" cy="6872226"/>
            <a:chOff x="2202616" y="0"/>
            <a:chExt cx="7808159" cy="6872226"/>
          </a:xfrm>
        </p:grpSpPr>
        <p:sp>
          <p:nvSpPr>
            <p:cNvPr id="1107" name="Rectangle 1085">
              <a:extLst>
                <a:ext uri="{FF2B5EF4-FFF2-40B4-BE49-F238E27FC236}">
                  <a16:creationId xmlns:a16="http://schemas.microsoft.com/office/drawing/2014/main" id="{05333858-9740-488A-BE3B-C5F6D991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prstGeom prst="rect">
              <a:avLst/>
            </a:prstGeom>
            <a:blipFill dpi="0" rotWithShape="1">
              <a:blip r:embed="rId6">
                <a:alphaModFix amt="89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93CEC346-C965-4D6D-8731-6E98E4A0F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088" name="Group 1087">
              <a:extLst>
                <a:ext uri="{FF2B5EF4-FFF2-40B4-BE49-F238E27FC236}">
                  <a16:creationId xmlns:a16="http://schemas.microsoft.com/office/drawing/2014/main" id="{42DB17EC-F444-4873-9D0D-E50649FF1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51576" y="0"/>
              <a:ext cx="658370" cy="6872226"/>
              <a:chOff x="5751576" y="0"/>
              <a:chExt cx="658370" cy="6872226"/>
            </a:xfrm>
          </p:grpSpPr>
          <p:sp>
            <p:nvSpPr>
              <p:cNvPr id="1089" name="Rounded Rectangle 27">
                <a:extLst>
                  <a:ext uri="{FF2B5EF4-FFF2-40B4-BE49-F238E27FC236}">
                    <a16:creationId xmlns:a16="http://schemas.microsoft.com/office/drawing/2014/main" id="{41391103-A2DF-42E2-AE62-A4B3A0080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0" y="1339739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90" name="Picture 1089">
                <a:extLst>
                  <a:ext uri="{FF2B5EF4-FFF2-40B4-BE49-F238E27FC236}">
                    <a16:creationId xmlns:a16="http://schemas.microsoft.com/office/drawing/2014/main" id="{A243CCE6-ABA2-4424-B322-B16F2212B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47673"/>
              <a:stretch/>
            </p:blipFill>
            <p:spPr>
              <a:xfrm rot="5400000">
                <a:off x="5245268" y="530352"/>
                <a:ext cx="1673352" cy="612648"/>
              </a:xfrm>
              <a:prstGeom prst="rect">
                <a:avLst/>
              </a:prstGeom>
            </p:spPr>
          </p:pic>
          <p:sp>
            <p:nvSpPr>
              <p:cNvPr id="1091" name="Rounded Rectangle 29">
                <a:extLst>
                  <a:ext uri="{FF2B5EF4-FFF2-40B4-BE49-F238E27FC236}">
                    <a16:creationId xmlns:a16="http://schemas.microsoft.com/office/drawing/2014/main" id="{E8CDA82D-F294-4F9E-B11E-E054B34F04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2" y="4907292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92" name="Picture 1091">
                <a:extLst>
                  <a:ext uri="{FF2B5EF4-FFF2-40B4-BE49-F238E27FC236}">
                    <a16:creationId xmlns:a16="http://schemas.microsoft.com/office/drawing/2014/main" id="{7C6537F1-0373-41B7-B6A9-FD747524D3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819"/>
              <a:stretch/>
            </p:blipFill>
            <p:spPr>
              <a:xfrm rot="5400000">
                <a:off x="5263556" y="5747514"/>
                <a:ext cx="1636776" cy="612648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645" y="1702202"/>
            <a:ext cx="5657850" cy="19812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l-GR" sz="3100" b="1" dirty="0"/>
            </a:br>
            <a:r>
              <a:rPr lang="el-GR" sz="3100" b="1" dirty="0">
                <a:solidFill>
                  <a:srgbClr val="0070C0"/>
                </a:solidFill>
              </a:rPr>
              <a:t>Δημοτικό Σχολείο Μακεδονίτισσας Α΄</a:t>
            </a:r>
            <a:br>
              <a:rPr lang="el-GR" sz="3100" b="1" dirty="0">
                <a:solidFill>
                  <a:srgbClr val="0070C0"/>
                </a:solidFill>
              </a:rPr>
            </a:br>
            <a:br>
              <a:rPr lang="el-GR" sz="3100" b="1" dirty="0">
                <a:solidFill>
                  <a:srgbClr val="0070C0"/>
                </a:solidFill>
              </a:rPr>
            </a:br>
            <a:r>
              <a:rPr lang="en-US" sz="5000" b="1" dirty="0" err="1">
                <a:solidFill>
                  <a:srgbClr val="0070C0"/>
                </a:solidFill>
              </a:rPr>
              <a:t>Γνωρίζω</a:t>
            </a:r>
            <a:r>
              <a:rPr lang="en-US" sz="5000" b="1" dirty="0">
                <a:solidFill>
                  <a:srgbClr val="0070C0"/>
                </a:solidFill>
              </a:rPr>
              <a:t>, </a:t>
            </a:r>
            <a:r>
              <a:rPr lang="en-US" sz="5000" b="1" dirty="0" err="1">
                <a:solidFill>
                  <a:srgbClr val="0070C0"/>
                </a:solidFill>
              </a:rPr>
              <a:t>Δεν</a:t>
            </a:r>
            <a:r>
              <a:rPr lang="en-US" sz="5000" b="1" dirty="0">
                <a:solidFill>
                  <a:srgbClr val="0070C0"/>
                </a:solidFill>
              </a:rPr>
              <a:t> </a:t>
            </a:r>
            <a:r>
              <a:rPr lang="en-US" sz="5000" b="1" dirty="0" err="1">
                <a:solidFill>
                  <a:srgbClr val="0070C0"/>
                </a:solidFill>
              </a:rPr>
              <a:t>Ξεχνώ</a:t>
            </a:r>
            <a:r>
              <a:rPr lang="en-US" sz="5000" b="1" dirty="0">
                <a:solidFill>
                  <a:srgbClr val="0070C0"/>
                </a:solidFill>
              </a:rPr>
              <a:t>, </a:t>
            </a:r>
            <a:r>
              <a:rPr lang="en-US" sz="5000" b="1" dirty="0" err="1">
                <a:solidFill>
                  <a:srgbClr val="0070C0"/>
                </a:solidFill>
              </a:rPr>
              <a:t>Διεκδικώ</a:t>
            </a:r>
            <a:r>
              <a:rPr lang="en-US" sz="5000" b="1" dirty="0">
                <a:solidFill>
                  <a:srgbClr val="0070C0"/>
                </a:solidFill>
              </a:rPr>
              <a:t>!</a:t>
            </a:r>
          </a:p>
        </p:txBody>
      </p:sp>
      <p:cxnSp>
        <p:nvCxnSpPr>
          <p:cNvPr id="1094" name="Straight Connector 1093">
            <a:extLst>
              <a:ext uri="{FF2B5EF4-FFF2-40B4-BE49-F238E27FC236}">
                <a16:creationId xmlns:a16="http://schemas.microsoft.com/office/drawing/2014/main" id="{A2791DF4-D04C-49C1-8B91-E745F2046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CF66202-9951-8AD4-43F1-69006943B672}"/>
              </a:ext>
            </a:extLst>
          </p:cNvPr>
          <p:cNvSpPr txBox="1">
            <a:spLocks/>
          </p:cNvSpPr>
          <p:nvPr/>
        </p:nvSpPr>
        <p:spPr>
          <a:xfrm>
            <a:off x="1828849" y="3299487"/>
            <a:ext cx="5657850" cy="198120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br>
              <a:rPr lang="el-GR" sz="3100" b="1" dirty="0"/>
            </a:br>
            <a:r>
              <a:rPr lang="el-GR" sz="3100" b="1" dirty="0">
                <a:solidFill>
                  <a:srgbClr val="0070C0"/>
                </a:solidFill>
              </a:rPr>
              <a:t>2022-23</a:t>
            </a:r>
            <a:endParaRPr lang="en-US" sz="5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Play Button Green icon PNG and SVG Vector Free Downloa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077CBC-1611-48CE-8480-13FBD205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05" y="3722191"/>
            <a:ext cx="935832" cy="9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4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68" y="2482079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5" name="Group 212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126" name="Rectangle 212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27" name="Group 212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128" name="Picture 212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129" name="Rectangle 212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30" name="Picture 212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131" name="Picture 213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498" y="982132"/>
            <a:ext cx="3297658" cy="130386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n-US" sz="3700" b="1" dirty="0"/>
              <a:t>Πώς ονομάζεται το βουνό:</a:t>
            </a:r>
            <a:endParaRPr lang="en-US" altLang="en-US" sz="3700" b="1" dirty="0">
              <a:latin typeface="Arial" panose="020B0604020202020204" pitchFamily="34" charset="0"/>
            </a:endParaRPr>
          </a:p>
        </p:txBody>
      </p:sp>
      <p:sp>
        <p:nvSpPr>
          <p:cNvPr id="2133" name="Rectangle 213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Πενταδάκτυλος - Βικιπαίδεια">
            <a:extLst>
              <a:ext uri="{FF2B5EF4-FFF2-40B4-BE49-F238E27FC236}">
                <a16:creationId xmlns:a16="http://schemas.microsoft.com/office/drawing/2014/main" id="{60EB31F9-6F05-8B21-2DDA-882DE9EF2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1" r="7595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35" name="Straight Connector 213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604" y="3108343"/>
            <a:ext cx="3099552" cy="1900429"/>
          </a:xfrm>
        </p:spPr>
        <p:txBody>
          <a:bodyPr>
            <a:normAutofit/>
          </a:bodyPr>
          <a:lstStyle/>
          <a:p>
            <a:r>
              <a:rPr lang="el-GR" b="1" dirty="0">
                <a:latin typeface="Comic Sans MS" panose="030F0702030302020204" pitchFamily="66" charset="0"/>
                <a:hlinkClick r:id="rId6" action="ppaction://hlinksldjump"/>
              </a:rPr>
              <a:t>Πενταδάκτυλος</a:t>
            </a:r>
            <a:endParaRPr lang="el-GR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r>
              <a:rPr lang="el-GR" b="1" dirty="0">
                <a:latin typeface="Comic Sans MS" panose="030F0702030302020204" pitchFamily="66" charset="0"/>
                <a:hlinkClick r:id="rId7" action="ppaction://hlinksldjump"/>
              </a:rPr>
              <a:t>Τρόοδος</a:t>
            </a:r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38284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570792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7371" y="2679519"/>
            <a:ext cx="16838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3774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4104" name="Rectangle 4103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5" name="Group 4104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106" name="Picture 4105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107" name="Rectangle 4106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108" name="Picture 4107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109" name="Picture 4108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143" y="982132"/>
            <a:ext cx="447846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altLang="en-US" sz="2200" dirty="0">
                <a:latin typeface="Arial" panose="020B0604020202020204" pitchFamily="34" charset="0"/>
              </a:rPr>
              <a:t>Όσοι αναγκάστηκαν να φύγουν από τα σπίτια τους όταν έγινε η τουρκική εισβολή λέγονται: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Ανθρωπιστική καταστροφή στην Κύπρο | Η ΚΑΘΗΜΕΡΙΝΗ">
            <a:extLst>
              <a:ext uri="{FF2B5EF4-FFF2-40B4-BE49-F238E27FC236}">
                <a16:creationId xmlns:a16="http://schemas.microsoft.com/office/drawing/2014/main" id="{A6F4C735-BEB8-C1FE-18B0-0C08FBE35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6" r="24993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048" y="2841531"/>
            <a:ext cx="2744391" cy="18533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Μετανάστες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altLang="en-US" b="1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altLang="en-US" b="1" dirty="0">
                <a:latin typeface="Comic Sans MS" panose="030F0702030302020204" pitchFamily="66" charset="0"/>
                <a:hlinkClick r:id="rId7" action="ppaction://hlinksldjump"/>
              </a:rPr>
              <a:t>Πρόσφυγες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dirty="0"/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  <p:sp>
        <p:nvSpPr>
          <p:cNvPr id="8" name="Content Placeholder 2">
            <a:hlinkClick r:id="" action="ppaction://noaction"/>
          </p:cNvPr>
          <p:cNvSpPr txBox="1">
            <a:spLocks/>
          </p:cNvSpPr>
          <p:nvPr/>
        </p:nvSpPr>
        <p:spPr>
          <a:xfrm>
            <a:off x="3307209" y="2290900"/>
            <a:ext cx="1859152" cy="4800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4458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48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2632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4" name="Group 5163">
            <a:extLst>
              <a:ext uri="{FF2B5EF4-FFF2-40B4-BE49-F238E27FC236}">
                <a16:creationId xmlns:a16="http://schemas.microsoft.com/office/drawing/2014/main" id="{4CD981C6-3EC5-4C3F-97F0-FE195DDA3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5165" name="Rectangle 5164">
              <a:extLst>
                <a:ext uri="{FF2B5EF4-FFF2-40B4-BE49-F238E27FC236}">
                  <a16:creationId xmlns:a16="http://schemas.microsoft.com/office/drawing/2014/main" id="{093D8CF8-345C-4770-ACE7-5B9922492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66" name="Group 5165">
              <a:extLst>
                <a:ext uri="{FF2B5EF4-FFF2-40B4-BE49-F238E27FC236}">
                  <a16:creationId xmlns:a16="http://schemas.microsoft.com/office/drawing/2014/main" id="{71AADDD6-E336-430F-A143-E1449FFBD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167" name="Picture 5166">
                <a:extLst>
                  <a:ext uri="{FF2B5EF4-FFF2-40B4-BE49-F238E27FC236}">
                    <a16:creationId xmlns:a16="http://schemas.microsoft.com/office/drawing/2014/main" id="{D3D05261-D481-47F2-AC96-E7DCF933D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168" name="Rectangle 5167">
                <a:extLst>
                  <a:ext uri="{FF2B5EF4-FFF2-40B4-BE49-F238E27FC236}">
                    <a16:creationId xmlns:a16="http://schemas.microsoft.com/office/drawing/2014/main" id="{A64A2D2E-27E9-4C54-AD41-D18C3AE90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5169" name="Picture 5168">
                <a:extLst>
                  <a:ext uri="{FF2B5EF4-FFF2-40B4-BE49-F238E27FC236}">
                    <a16:creationId xmlns:a16="http://schemas.microsoft.com/office/drawing/2014/main" id="{73335F48-A05B-443B-AB98-E17241148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5170" name="Picture 5169">
                <a:extLst>
                  <a:ext uri="{FF2B5EF4-FFF2-40B4-BE49-F238E27FC236}">
                    <a16:creationId xmlns:a16="http://schemas.microsoft.com/office/drawing/2014/main" id="{4B1A363B-5FCE-4BA3-86EA-4A95DF5B3F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altLang="en-US" sz="1900" b="1" dirty="0">
                <a:latin typeface="Arial" panose="020B0604020202020204" pitchFamily="34" charset="0"/>
              </a:rPr>
              <a:t>Έτσι λέγονται αυτοί που δεν ξέρουμε αν ζουν ή αν πέθαναν</a:t>
            </a:r>
            <a:endParaRPr lang="en-US" altLang="en-US" sz="1900" b="1" dirty="0">
              <a:latin typeface="Arial" panose="020B0604020202020204" pitchFamily="34" charset="0"/>
            </a:endParaRPr>
          </a:p>
        </p:txBody>
      </p:sp>
      <p:sp>
        <p:nvSpPr>
          <p:cNvPr id="5172" name="Rectangle 5171">
            <a:extLst>
              <a:ext uri="{FF2B5EF4-FFF2-40B4-BE49-F238E27FC236}">
                <a16:creationId xmlns:a16="http://schemas.microsoft.com/office/drawing/2014/main" id="{56202298-0030-4CC3-9BE1-94DE4227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Μαρτυρία Τούρκου που μετείχε στην εισβολή στην Κύπρο το 1974: «Ετσι  εκτελέσαμε 4 Ελληνοκύπριους αιχμάλωτους» | ΥΔΡΟΓΕΙΟΣ 106,9 FM">
            <a:extLst>
              <a:ext uri="{FF2B5EF4-FFF2-40B4-BE49-F238E27FC236}">
                <a16:creationId xmlns:a16="http://schemas.microsoft.com/office/drawing/2014/main" id="{7AF0F7F2-46B7-8356-E206-A6E598BEC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253" y="2062114"/>
            <a:ext cx="3240546" cy="23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74" name="Straight Connector 5173">
            <a:extLst>
              <a:ext uri="{FF2B5EF4-FFF2-40B4-BE49-F238E27FC236}">
                <a16:creationId xmlns:a16="http://schemas.microsoft.com/office/drawing/2014/main" id="{23E9AB96-F9B3-463D-BA23-961C1B0E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361" y="2556932"/>
            <a:ext cx="300608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sz="2800" b="1" dirty="0">
                <a:latin typeface="Comic Sans MS" panose="030F0702030302020204" pitchFamily="66" charset="0"/>
                <a:hlinkClick r:id="rId6" action="ppaction://hlinksldjump"/>
              </a:rPr>
              <a:t>Εγκλωβισμένοι</a:t>
            </a:r>
            <a:endParaRPr lang="el-GR" altLang="en-US" sz="2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sz="2800" dirty="0">
              <a:latin typeface="Comic Sans MS" panose="030F0702030302020204" pitchFamily="66" charset="0"/>
            </a:endParaRPr>
          </a:p>
          <a:p>
            <a:r>
              <a:rPr lang="el-GR" altLang="en-US" sz="2800" b="1" dirty="0">
                <a:latin typeface="Comic Sans MS" panose="030F0702030302020204" pitchFamily="66" charset="0"/>
                <a:hlinkClick r:id="rId7" action="ppaction://hlinksldjump"/>
              </a:rPr>
              <a:t>Αγνοούμενοι </a:t>
            </a:r>
            <a:endParaRPr lang="el-GR" altLang="en-US" sz="2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dirty="0"/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  <p:sp>
        <p:nvSpPr>
          <p:cNvPr id="8" name="Content Placeholder 2">
            <a:hlinkClick r:id="" action="ppaction://noaction"/>
          </p:cNvPr>
          <p:cNvSpPr txBox="1">
            <a:spLocks/>
          </p:cNvSpPr>
          <p:nvPr/>
        </p:nvSpPr>
        <p:spPr>
          <a:xfrm>
            <a:off x="3307209" y="2290900"/>
            <a:ext cx="1859152" cy="4800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2416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752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692712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40137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9C9EA19C-D500-479D-B637-4419E1F63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1057" name="Picture 1056">
              <a:extLst>
                <a:ext uri="{FF2B5EF4-FFF2-40B4-BE49-F238E27FC236}">
                  <a16:creationId xmlns:a16="http://schemas.microsoft.com/office/drawing/2014/main" id="{7F260B64-3C4C-41B0-91BC-8FE9334F1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C908176D-69CA-4674-BEB7-8A2F00F7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59" name="Picture 1058">
              <a:extLst>
                <a:ext uri="{FF2B5EF4-FFF2-40B4-BE49-F238E27FC236}">
                  <a16:creationId xmlns:a16="http://schemas.microsoft.com/office/drawing/2014/main" id="{4B3C6BE4-8300-4727-90EE-A599D9E5D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949AF539-16E5-451F-8AFE-617AB2716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751A73A8-BE27-4EEE-A112-C8A01A3D6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CE79C453-54C2-4478-9D57-1CFF6DEFB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065" name="Rectangle 1064">
              <a:extLst>
                <a:ext uri="{FF2B5EF4-FFF2-40B4-BE49-F238E27FC236}">
                  <a16:creationId xmlns:a16="http://schemas.microsoft.com/office/drawing/2014/main" id="{F0102694-B6AB-49CB-A2AA-12B9D5E5E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6" name="Group 1065">
              <a:extLst>
                <a:ext uri="{FF2B5EF4-FFF2-40B4-BE49-F238E27FC236}">
                  <a16:creationId xmlns:a16="http://schemas.microsoft.com/office/drawing/2014/main" id="{1C01EFA2-7CD8-4348-B541-3B172EC0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067" name="Picture 1066">
                <a:extLst>
                  <a:ext uri="{FF2B5EF4-FFF2-40B4-BE49-F238E27FC236}">
                    <a16:creationId xmlns:a16="http://schemas.microsoft.com/office/drawing/2014/main" id="{51383662-CAA3-4A7C-8C8E-F3795E82D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068" name="Rectangle 1067">
                <a:extLst>
                  <a:ext uri="{FF2B5EF4-FFF2-40B4-BE49-F238E27FC236}">
                    <a16:creationId xmlns:a16="http://schemas.microsoft.com/office/drawing/2014/main" id="{C9EC21B4-EE5E-43B5-8C45-37E14ED9C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069" name="Picture 1068">
                <a:extLst>
                  <a:ext uri="{FF2B5EF4-FFF2-40B4-BE49-F238E27FC236}">
                    <a16:creationId xmlns:a16="http://schemas.microsoft.com/office/drawing/2014/main" id="{C82BB033-78DA-490E-8744-29C556398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070" name="Picture 1069">
                <a:extLst>
                  <a:ext uri="{FF2B5EF4-FFF2-40B4-BE49-F238E27FC236}">
                    <a16:creationId xmlns:a16="http://schemas.microsoft.com/office/drawing/2014/main" id="{A2F291F0-D5D9-4E59-8402-D34C33573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33" y="4504405"/>
            <a:ext cx="7492258" cy="7559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3600" b="1" dirty="0"/>
              <a:t>Ποιος είναι ο χάρτης της Κύπρου</a:t>
            </a:r>
            <a:r>
              <a:rPr lang="en-US" sz="3600" b="1" dirty="0"/>
              <a:t>;</a:t>
            </a:r>
          </a:p>
        </p:txBody>
      </p:sp>
      <p:pic>
        <p:nvPicPr>
          <p:cNvPr id="1028" name="Picture 4" descr="μαύρο περίγραμμα του χάρτη της κύπρου Διανυσματική απεικόνιση -  εικονογραφία από : 206049583">
            <a:hlinkClick r:id="rId7" action="ppaction://hlinksldjump"/>
            <a:extLst>
              <a:ext uri="{FF2B5EF4-FFF2-40B4-BE49-F238E27FC236}">
                <a16:creationId xmlns:a16="http://schemas.microsoft.com/office/drawing/2014/main" id="{70D7C504-ED78-8FC2-C8AE-0C917C429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7" r="-2" b="5666"/>
          <a:stretch/>
        </p:blipFill>
        <p:spPr bwMode="auto">
          <a:xfrm>
            <a:off x="671781" y="1783439"/>
            <a:ext cx="2890058" cy="18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Italy Cliparts, Download Free Italy Cliparts png images, Free ClipArts  on Clipart Library">
            <a:hlinkClick r:id="rId9" action="ppaction://hlinksldjump"/>
            <a:extLst>
              <a:ext uri="{FF2B5EF4-FFF2-40B4-BE49-F238E27FC236}">
                <a16:creationId xmlns:a16="http://schemas.microsoft.com/office/drawing/2014/main" id="{97ECE1F7-70A8-9B56-16D7-641EA8668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11496" b="2"/>
          <a:stretch/>
        </p:blipFill>
        <p:spPr bwMode="auto">
          <a:xfrm>
            <a:off x="3698364" y="1258059"/>
            <a:ext cx="1747272" cy="23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χάρτης σημαιών της Αυστραλίας Απεικόνιση αποθεμάτων - εικονογραφία από :  4102094">
            <a:hlinkClick r:id="rId9" action="ppaction://hlinksldjump"/>
            <a:extLst>
              <a:ext uri="{FF2B5EF4-FFF2-40B4-BE49-F238E27FC236}">
                <a16:creationId xmlns:a16="http://schemas.microsoft.com/office/drawing/2014/main" id="{1C52878A-E294-DF1C-E31B-BF9640732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r="10698" b="-5"/>
          <a:stretch/>
        </p:blipFill>
        <p:spPr bwMode="auto">
          <a:xfrm>
            <a:off x="6368294" y="1258059"/>
            <a:ext cx="1798561" cy="23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76D17BC6-88BE-4770-BD32-1413ABBD8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5900" y="5262441"/>
            <a:ext cx="6172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3"/>
            <a:ext cx="7886700" cy="569479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Έτσι λέγονται τα μέρη που μας κρατούν οι Τούρκοι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6535" y="2331885"/>
            <a:ext cx="330330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l-G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Κατεχόμενα</a:t>
            </a:r>
            <a:endParaRPr lang="el-GR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l-GR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3" action="ppaction://hlinksldjump"/>
              </a:rPr>
              <a:t>Γειτονικό κράτος</a:t>
            </a:r>
            <a:endParaRPr lang="el-GR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l-G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6146" name="Picture 2" descr="ΚΥΠΡΟΣ: 46 χρόνια μετά την εισβολή του Αττίλα η Μεγαλόνησος ζητά δικαίωση -  Τεράστια η καταστροφή μνημείων από τους Τούρκους στα Κατεχόμενα - Ορθοδοξία  News Agency">
            <a:extLst>
              <a:ext uri="{FF2B5EF4-FFF2-40B4-BE49-F238E27FC236}">
                <a16:creationId xmlns:a16="http://schemas.microsoft.com/office/drawing/2014/main" id="{0A1515E0-7D08-DC8B-A7E5-9F9D3AD8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6" y="2331885"/>
            <a:ext cx="3444241" cy="25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2005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4" y="2653393"/>
            <a:ext cx="16067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6508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8" name="Rectangle 27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/>
              <a:t>Ποιο είναι το μοναστήρι στη φωτογραφία;</a:t>
            </a:r>
            <a:endParaRPr lang="en-US" sz="2800" b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BAF78-005C-7A4E-A8FB-3BDA1B637A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0" r="6015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7" y="2883240"/>
            <a:ext cx="3409112" cy="222710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b="1" dirty="0">
                <a:solidFill>
                  <a:schemeClr val="accent1">
                    <a:lumMod val="75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Ο Απόστολος Ανδρέα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ς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/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Ο  Άγιος  Ιλαρίωνα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ς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9616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5283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5892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1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5" name="Rectangle 12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/>
              <a:t>Ποιο είναι το κάστρο στη φωτογραφία;</a:t>
            </a:r>
            <a:endParaRPr lang="en-US" sz="2800" b="1" dirty="0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C35F9-1985-336B-C189-9E3DFC7E80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r="14895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sz="2800" dirty="0">
                <a:hlinkClick r:id="rId6" action="ppaction://hlinksldjump"/>
              </a:rPr>
              <a:t>Το κάστρο της Κερύνειας</a:t>
            </a:r>
            <a:endParaRPr lang="en-US" sz="2800" dirty="0"/>
          </a:p>
          <a:p>
            <a:pPr marL="285750" indent="-285750"/>
            <a:endParaRPr lang="en-US" sz="2800" dirty="0"/>
          </a:p>
          <a:p>
            <a:pPr marL="285750" indent="-285750"/>
            <a:r>
              <a:rPr lang="el-GR" sz="2800" dirty="0">
                <a:hlinkClick r:id="rId7" action="ppaction://hlinksldjump"/>
              </a:rPr>
              <a:t>Το κάστρο Βουφαβέντο </a:t>
            </a:r>
            <a:endParaRPr lang="en-US" sz="2800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1508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849466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55" y="2490257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261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/>
              <a:t>Ποιο είναι το κάστρο στη φωτογραφία;</a:t>
            </a:r>
            <a:endParaRPr lang="en-US" sz="2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grass, rock, nature&#10;&#10;Description automatically generated">
            <a:extLst>
              <a:ext uri="{FF2B5EF4-FFF2-40B4-BE49-F238E27FC236}">
                <a16:creationId xmlns:a16="http://schemas.microsoft.com/office/drawing/2014/main" id="{4323FE22-1538-EBF2-FADB-5796ECAB35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r="10575" b="3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sz="2800" dirty="0">
                <a:hlinkClick r:id="rId6" action="ppaction://hlinksldjump"/>
              </a:rPr>
              <a:t>Το κάστρο της Κερύνειας</a:t>
            </a:r>
            <a:endParaRPr lang="en-US" sz="2800" dirty="0"/>
          </a:p>
          <a:p>
            <a:pPr marL="285750" indent="-285750"/>
            <a:endParaRPr lang="en-US" sz="2800" dirty="0"/>
          </a:p>
          <a:p>
            <a:pPr marL="285750" indent="-285750"/>
            <a:r>
              <a:rPr lang="el-GR" sz="2800" dirty="0">
                <a:hlinkClick r:id="rId7" action="ppaction://hlinksldjump"/>
              </a:rPr>
              <a:t>Το κάστρο Βουφαβέντο </a:t>
            </a:r>
            <a:endParaRPr lang="en-US" sz="2800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473148" y="3198167"/>
            <a:ext cx="306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hlinkClick r:id="rId4" action="ppaction://hlinksldjump"/>
              </a:rPr>
              <a:t>Επόμενη Διαφάνεια</a:t>
            </a:r>
            <a:endParaRPr lang="el-GR" sz="2400" b="1" dirty="0"/>
          </a:p>
        </p:txBody>
      </p:sp>
      <p:pic>
        <p:nvPicPr>
          <p:cNvPr id="1030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1" y="2497788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948686" y="2686050"/>
            <a:ext cx="2598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hlinkClick r:id="rId4" action="ppaction://hlinksldjump"/>
              </a:rPr>
              <a:t>Επόμενη Διαφάνεια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684004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76" y="249013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38" y="2098859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7948" y="2653393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hlinkClick r:id="rId4" action="ppaction://hlinksldjump"/>
              </a:rPr>
              <a:t>Δοκίμασε Ξανά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442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 dirty="0"/>
              <a:t>Τι δείχνει η φωτογραφία;</a:t>
            </a:r>
            <a:endParaRPr lang="en-US" sz="2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0EBB6-E7F8-1FF2-D827-BFA30F6F77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3" r="279" b="-1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672650" cy="305036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sz="2800" b="1" dirty="0">
                <a:hlinkClick r:id="rId6" action="ppaction://hlinksldjump"/>
              </a:rPr>
              <a:t>Το κάστρο της Κερύνειας</a:t>
            </a:r>
            <a:endParaRPr lang="el-GR" sz="2800" b="1" dirty="0"/>
          </a:p>
          <a:p>
            <a:pPr marL="0" indent="0">
              <a:buNone/>
            </a:pPr>
            <a:endParaRPr lang="el-GR" sz="2800" b="1" dirty="0"/>
          </a:p>
          <a:p>
            <a:r>
              <a:rPr lang="el-GR" sz="2800" b="1" dirty="0">
                <a:hlinkClick r:id="rId7" action="ppaction://hlinksldjump"/>
              </a:rPr>
              <a:t>Το Αββαείο του Μπελαπάις</a:t>
            </a:r>
            <a:endParaRPr lang="en-GB" sz="2800" b="1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1508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588209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26" y="2004210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5630" y="2653393"/>
            <a:ext cx="264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hlinkClick r:id="rId4" action="ppaction://hlinksldjump"/>
              </a:rPr>
              <a:t>Δοκίμασε Ξανά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640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400" b="1"/>
              <a:t>Τι δείχνει η φωτογραφία;</a:t>
            </a:r>
            <a:endParaRPr lang="en-US" sz="3400" b="1"/>
          </a:p>
        </p:txBody>
      </p:sp>
      <p:pic>
        <p:nvPicPr>
          <p:cNvPr id="8194" name="Picture 2" descr="Το μικρό γραφικό Λιμάνι της Κερύνειας - Ένα γοητευτικό μεσογειακό τοπίο!">
            <a:extLst>
              <a:ext uri="{FF2B5EF4-FFF2-40B4-BE49-F238E27FC236}">
                <a16:creationId xmlns:a16="http://schemas.microsoft.com/office/drawing/2014/main" id="{9756C601-8858-6B58-925D-2B247A063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r="22854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05037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sz="2800" b="1" dirty="0">
                <a:hlinkClick r:id="rId3" action="ppaction://hlinksldjump"/>
              </a:rPr>
              <a:t>Το λιμανάκι της Κερύνειας</a:t>
            </a:r>
            <a:endParaRPr lang="el-GR" sz="2800" b="1" dirty="0"/>
          </a:p>
          <a:p>
            <a:pPr marL="0" indent="0">
              <a:buNone/>
            </a:pPr>
            <a:endParaRPr lang="el-GR" sz="2800" b="1" dirty="0"/>
          </a:p>
          <a:p>
            <a:r>
              <a:rPr lang="el-GR" sz="2800" b="1" dirty="0">
                <a:hlinkClick r:id="rId4" action="ppaction://hlinksldjump"/>
              </a:rPr>
              <a:t>Το λιμανάκι της Πάφου </a:t>
            </a:r>
            <a:endParaRPr lang="en-GB" sz="2800" b="1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844184" y="2686050"/>
            <a:ext cx="238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hlinkClick r:id="rId4" action="ppaction://hlinksldjump"/>
              </a:rPr>
              <a:t>Επόμενη Διαφάνεια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579501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73" y="2394237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2261" y="2693149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hlinkClick r:id="rId4" action="ppaction://hlinksldjump"/>
              </a:rPr>
              <a:t>Δοκίμασε Ξανά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9106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8200" name="Rectangle 8199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01" name="Group 8200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8202" name="Picture 8201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203" name="Rectangle 8202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8204" name="Picture 8203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205" name="Picture 8204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09" name="Straight Connector 8208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757" y="2556934"/>
            <a:ext cx="2520578" cy="30503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l-GR" sz="2800" b="1" dirty="0"/>
              <a:t>Είσαι ξεφτέρι!</a:t>
            </a:r>
          </a:p>
          <a:p>
            <a:pPr marL="0" indent="0" algn="ctr">
              <a:buNone/>
            </a:pPr>
            <a:r>
              <a:rPr lang="el-GR" sz="2800" b="1" dirty="0"/>
              <a:t>ΜΠΡΑΒΟ!</a:t>
            </a:r>
            <a:endParaRPr lang="en-US" sz="2800" b="1" dirty="0"/>
          </a:p>
        </p:txBody>
      </p:sp>
      <p:pic>
        <p:nvPicPr>
          <p:cNvPr id="3074" name="Picture 2" descr="διακρίσεις-Βραβεία">
            <a:extLst>
              <a:ext uri="{FF2B5EF4-FFF2-40B4-BE49-F238E27FC236}">
                <a16:creationId xmlns:a16="http://schemas.microsoft.com/office/drawing/2014/main" id="{F997EA7A-EF67-38E2-C40A-16ADA59B0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97" y="1090414"/>
            <a:ext cx="2900983" cy="44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2220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4B425CB8-2B3F-4255-BE53-7491C57E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2060" name="Picture 2059">
              <a:extLst>
                <a:ext uri="{FF2B5EF4-FFF2-40B4-BE49-F238E27FC236}">
                  <a16:creationId xmlns:a16="http://schemas.microsoft.com/office/drawing/2014/main" id="{CE905C22-ADC2-4281-87F2-C04DA2AEE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20321862-51E9-4043-93D6-97152918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62" name="Picture 2061">
              <a:extLst>
                <a:ext uri="{FF2B5EF4-FFF2-40B4-BE49-F238E27FC236}">
                  <a16:creationId xmlns:a16="http://schemas.microsoft.com/office/drawing/2014/main" id="{6D8C3F63-D29B-4420-B816-AF54C4C8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2063" name="Picture 2062">
              <a:extLst>
                <a:ext uri="{FF2B5EF4-FFF2-40B4-BE49-F238E27FC236}">
                  <a16:creationId xmlns:a16="http://schemas.microsoft.com/office/drawing/2014/main" id="{B6BD0CCA-F30F-4D8D-A96A-93F46B9B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F1C3B73B-B7CA-432A-925B-E82D73AC8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EF1FF529-A042-4EAF-86FE-5713AC4D6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E6F8FFDF-272C-494E-A4EC-4000E79D0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070" name="Rectangle 2069">
              <a:extLst>
                <a:ext uri="{FF2B5EF4-FFF2-40B4-BE49-F238E27FC236}">
                  <a16:creationId xmlns:a16="http://schemas.microsoft.com/office/drawing/2014/main" id="{69EF9E2A-603D-43F8-9667-90E953710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71" name="Group 2070">
              <a:extLst>
                <a:ext uri="{FF2B5EF4-FFF2-40B4-BE49-F238E27FC236}">
                  <a16:creationId xmlns:a16="http://schemas.microsoft.com/office/drawing/2014/main" id="{139474F3-90A4-403B-A247-09559D8F8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072" name="Picture 2071">
                <a:extLst>
                  <a:ext uri="{FF2B5EF4-FFF2-40B4-BE49-F238E27FC236}">
                    <a16:creationId xmlns:a16="http://schemas.microsoft.com/office/drawing/2014/main" id="{98FE73DE-328E-476E-AC41-F012601F37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73" name="Rectangle 2072">
                <a:extLst>
                  <a:ext uri="{FF2B5EF4-FFF2-40B4-BE49-F238E27FC236}">
                    <a16:creationId xmlns:a16="http://schemas.microsoft.com/office/drawing/2014/main" id="{9E9823B9-BE42-495C-A7D0-E91BEA0F9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074" name="Picture 2073">
                <a:extLst>
                  <a:ext uri="{FF2B5EF4-FFF2-40B4-BE49-F238E27FC236}">
                    <a16:creationId xmlns:a16="http://schemas.microsoft.com/office/drawing/2014/main" id="{DC7CAF5A-860D-403A-B8A8-88A257454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075" name="Picture 2074">
                <a:extLst>
                  <a:ext uri="{FF2B5EF4-FFF2-40B4-BE49-F238E27FC236}">
                    <a16:creationId xmlns:a16="http://schemas.microsoft.com/office/drawing/2014/main" id="{8426FA33-D8C3-4FB3-8615-33DD29C5A5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64" y="4404852"/>
            <a:ext cx="7492258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/>
              <a:t>Ποι</a:t>
            </a:r>
            <a:r>
              <a:rPr lang="el-GR" sz="4200" b="1" dirty="0"/>
              <a:t>α</a:t>
            </a:r>
            <a:r>
              <a:rPr lang="en-US" sz="4200" b="1" dirty="0"/>
              <a:t> </a:t>
            </a:r>
            <a:r>
              <a:rPr lang="en-US" sz="4200" b="1" dirty="0" err="1"/>
              <a:t>είν</a:t>
            </a:r>
            <a:r>
              <a:rPr lang="el-GR" sz="4200" b="1" dirty="0"/>
              <a:t>αι η σημαία</a:t>
            </a:r>
            <a:r>
              <a:rPr lang="en-US" sz="4200" b="1" dirty="0"/>
              <a:t> </a:t>
            </a:r>
            <a:r>
              <a:rPr lang="en-US" sz="4200" b="1" dirty="0" err="1"/>
              <a:t>της</a:t>
            </a:r>
            <a:r>
              <a:rPr lang="en-US" sz="4200" b="1" dirty="0"/>
              <a:t> </a:t>
            </a:r>
            <a:r>
              <a:rPr lang="en-US" sz="4200" b="1" dirty="0" err="1"/>
              <a:t>Κύ</a:t>
            </a:r>
            <a:r>
              <a:rPr lang="en-US" sz="4200" b="1" dirty="0"/>
              <a:t>πρου;</a:t>
            </a:r>
          </a:p>
        </p:txBody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5406BCFE-B7F6-454F-A417-F4ED1B646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8314" y="1092200"/>
            <a:ext cx="6722076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σημαία της Κύπρου png | PNGEgg">
            <a:hlinkClick r:id="rId7" action="ppaction://hlinksldjump"/>
            <a:extLst>
              <a:ext uri="{FF2B5EF4-FFF2-40B4-BE49-F238E27FC236}">
                <a16:creationId xmlns:a16="http://schemas.microsoft.com/office/drawing/2014/main" id="{1E7C595F-7DA6-8780-F5EC-2556C02E4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r="17494" b="-5"/>
          <a:stretch/>
        </p:blipFill>
        <p:spPr bwMode="auto">
          <a:xfrm>
            <a:off x="4726188" y="1191489"/>
            <a:ext cx="3182531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Σημαία της Ελλάδας Κυματίζοντας σημαία της τρισδιάστατης απεικόνισης της  Ελλάδας Αθήνα - απεικόνιση Απεικόνιση αποθεμάτων - εικονογραφία από :  145134148">
            <a:hlinkClick r:id="rId9" action="ppaction://hlinksldjump"/>
            <a:extLst>
              <a:ext uri="{FF2B5EF4-FFF2-40B4-BE49-F238E27FC236}">
                <a16:creationId xmlns:a16="http://schemas.microsoft.com/office/drawing/2014/main" id="{8E322A29-9326-1016-3AB0-AC320DF2A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" r="-5" b="15756"/>
          <a:stretch/>
        </p:blipFill>
        <p:spPr bwMode="auto">
          <a:xfrm>
            <a:off x="1398582" y="1152646"/>
            <a:ext cx="3170770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824B523A-1954-40C0-8DD7-EC1D034A7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3060" y="5518838"/>
            <a:ext cx="5897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0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473148" y="3198167"/>
            <a:ext cx="306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hlinkClick r:id="rId4" action="ppaction://hlinksldjump"/>
              </a:rPr>
              <a:t>Επόμενη Διαφάνεια</a:t>
            </a:r>
            <a:endParaRPr lang="el-GR" sz="2400" b="1" dirty="0"/>
          </a:p>
        </p:txBody>
      </p:sp>
      <p:pic>
        <p:nvPicPr>
          <p:cNvPr id="1030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1" y="2497788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98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90334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Πότε έγινε η τουρκική εισβολή;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799" y="3060267"/>
            <a:ext cx="3638551" cy="16697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 Νοεμβρίου 1983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 Ιουλίου 1974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 descr="Το &amp;#39;&amp;#39;ΔΕΝ ΞΕΧΝΩ&amp;#39;&amp;#39; ξεχάστηκε. Πάμε για &amp;#39;&amp;#39;νέο ρεαλισμό&amp;#39;&amp;#39; των &amp;#39;&amp;#39;προθύμων&amp;#39;&amp;#39;  Κυπρίων... - ΜΕΡΟΣ Γ&amp;#39; - Infognomon Politics">
            <a:extLst>
              <a:ext uri="{FF2B5EF4-FFF2-40B4-BE49-F238E27FC236}">
                <a16:creationId xmlns:a16="http://schemas.microsoft.com/office/drawing/2014/main" id="{BCB09813-9319-D75A-DBF4-062AA86A3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1" y="2568156"/>
            <a:ext cx="3957250" cy="2653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58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597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463</TotalTime>
  <Words>262</Words>
  <Application>Microsoft Office PowerPoint</Application>
  <PresentationFormat>On-screen Show (4:3)</PresentationFormat>
  <Paragraphs>107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Comic Sans MS</vt:lpstr>
      <vt:lpstr>Garamond</vt:lpstr>
      <vt:lpstr>Organic</vt:lpstr>
      <vt:lpstr> Δημοτικό Σχολείο Μακεδονίτισσας Α΄  Γνωρίζω, Δεν Ξεχνώ, Διεκδικώ!</vt:lpstr>
      <vt:lpstr>Ποιος είναι ο χάρτης της Κύπρου;</vt:lpstr>
      <vt:lpstr>Σωστό !!!</vt:lpstr>
      <vt:lpstr>Λάθος !!!</vt:lpstr>
      <vt:lpstr>Ποια είναι η σημαία της Κύπρου;</vt:lpstr>
      <vt:lpstr>Σωστό !!!</vt:lpstr>
      <vt:lpstr>Λάθος !!!</vt:lpstr>
      <vt:lpstr>Πότε έγινε η τουρκική εισβολή;</vt:lpstr>
      <vt:lpstr>Λάθος !!!</vt:lpstr>
      <vt:lpstr>Σωστό !!!</vt:lpstr>
      <vt:lpstr>Πώς ονομάζεται το βουνό:</vt:lpstr>
      <vt:lpstr>Σωστό !!!</vt:lpstr>
      <vt:lpstr>Λάθος !!!</vt:lpstr>
      <vt:lpstr>Όσοι αναγκάστηκαν να φύγουν από τα σπίτια τους όταν έγινε η τουρκική εισβολή λέγονται:</vt:lpstr>
      <vt:lpstr>Σωστό !!!</vt:lpstr>
      <vt:lpstr>Λάθος !!!</vt:lpstr>
      <vt:lpstr>Έτσι λέγονται αυτοί που δεν ξέρουμε αν ζουν ή αν πέθαναν</vt:lpstr>
      <vt:lpstr>Σωστό !!!</vt:lpstr>
      <vt:lpstr>Λάθος !!!</vt:lpstr>
      <vt:lpstr>Έτσι λέγονται τα μέρη που μας κρατούν οι Τούρκοι</vt:lpstr>
      <vt:lpstr>Σωστό !!!</vt:lpstr>
      <vt:lpstr>Λάθος !!!</vt:lpstr>
      <vt:lpstr>Ποιο είναι το μοναστήρι στη φωτογραφία;</vt:lpstr>
      <vt:lpstr>Σωστό !!!</vt:lpstr>
      <vt:lpstr>Λάθος !!!</vt:lpstr>
      <vt:lpstr>Ποιο είναι το κάστρο στη φωτογραφία;</vt:lpstr>
      <vt:lpstr>Σωστό !!!</vt:lpstr>
      <vt:lpstr>Λάθος !!!</vt:lpstr>
      <vt:lpstr>Ποιο είναι το κάστρο στη φωτογραφία;</vt:lpstr>
      <vt:lpstr>Σωστό !!!</vt:lpstr>
      <vt:lpstr>Λάθος !!!</vt:lpstr>
      <vt:lpstr>Τι δείχνει η φωτογραφία;</vt:lpstr>
      <vt:lpstr>Σωστό !!!</vt:lpstr>
      <vt:lpstr>Λάθος !!!</vt:lpstr>
      <vt:lpstr>Τι δείχνει η φωτογραφία;</vt:lpstr>
      <vt:lpstr>Σωστό !!!</vt:lpstr>
      <vt:lpstr>Λάθος !!!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Χαράλαμπος Χαραλάμπους</cp:lastModifiedBy>
  <cp:revision>35</cp:revision>
  <dcterms:created xsi:type="dcterms:W3CDTF">2019-03-02T18:46:38Z</dcterms:created>
  <dcterms:modified xsi:type="dcterms:W3CDTF">2022-11-21T10:53:24Z</dcterms:modified>
</cp:coreProperties>
</file>